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12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_rels/presentation.xml.rels" ContentType="application/vnd.openxmlformats-package.relationshi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21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20.xml.rels" ContentType="application/vnd.openxmlformats-package.relationships+xml"/>
  <Override PartName="/ppt/slides/_rels/slide3.xml.rels" ContentType="application/vnd.openxmlformats-package.relationships+xml"/>
  <Override PartName="/ppt/slides/_rels/slide21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  <Override PartName="/ppt/presProps.xml" ContentType="application/vnd.openxmlformats-officedocument.presentationml.presProps+xml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media/image7.png" ContentType="image/png"/>
  <Override PartName="/ppt/media/image8.png" ContentType="image/png"/>
  <Override PartName="/ppt/media/image9.png" ContentType="image/png"/>
  <Override PartName="/ppt/media/image10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33.emf" ContentType="image/x-emf"/>
  <Override PartName="/ppt/media/image15.png" ContentType="image/png"/>
  <Override PartName="/ppt/media/image34.emf" ContentType="image/x-emf"/>
  <Override PartName="/ppt/media/image16.png" ContentType="image/png"/>
  <Override PartName="/ppt/media/image17.png" ContentType="image/png"/>
  <Override PartName="/ppt/media/image18.png" ContentType="image/png"/>
  <Override PartName="/ppt/media/image19.png" ContentType="image/png"/>
  <Override PartName="/ppt/media/image20.png" ContentType="image/png"/>
  <Override PartName="/ppt/media/image32.wmf" ContentType="image/x-wmf"/>
  <Override PartName="/ppt/media/image21.png" ContentType="image/png"/>
  <Override PartName="/ppt/media/image22.png" ContentType="image/png"/>
  <Override PartName="/ppt/media/image23.png" ContentType="image/png"/>
  <Override PartName="/ppt/media/image24.png" ContentType="image/png"/>
  <Override PartName="/ppt/media/image25.png" ContentType="image/png"/>
  <Override PartName="/ppt/media/image26.png" ContentType="image/png"/>
  <Override PartName="/ppt/media/image27.png" ContentType="image/png"/>
  <Override PartName="/ppt/media/image28.png" ContentType="image/png"/>
  <Override PartName="/ppt/media/image29.png" ContentType="image/png"/>
  <Override PartName="/ppt/media/image30.png" ContentType="image/png"/>
  <Override PartName="/ppt/media/image31.png" ContentType="image/png"/>
  <Override PartName="/ppt/media/image35.png" ContentType="image/png"/>
  <Override PartName="/ppt/media/image36.png" ContentType="image/png"/>
  <Override PartName="/ppt/media/image37.png" ContentType="image/png"/>
  <Override PartName="/ppt/media/image38.png" ContentType="image/png"/>
  <Override PartName="/ppt/media/image39.png" ContentType="image/png"/>
  <Override PartName="/ppt/media/image40.png" ContentType="image/png"/>
  <Override PartName="/ppt/media/image41.png" ContentType="image/png"/>
  <Override PartName="/ppt/media/image42.png" ContentType="image/png"/>
  <Override PartName="/ppt/media/image43.png" ContentType="image/pn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0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</p:sldIdLst>
  <p:sldSz cx="12192000" cy="68580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1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OBJECT_WITH_CAPTION_TEXT">
    <p:bg>
      <p:bgPr>
        <a:gradFill rotWithShape="0">
          <a:gsLst>
            <a:gs pos="0">
              <a:srgbClr val="ffffff"/>
            </a:gs>
            <a:gs pos="92000">
              <a:srgbClr val="ffffff"/>
            </a:gs>
            <a:gs pos="100000">
              <a:srgbClr val="ddeaf6"/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839880" y="457200"/>
            <a:ext cx="3927600" cy="1595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Для правки текста заглавия щёлкните мышью</a:t>
            </a:r>
            <a:endParaRPr b="0" lang="ru-RU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183280" y="987480"/>
            <a:ext cx="6167520" cy="4869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92500" lnSpcReduction="19999"/>
          </a:bodyPr>
          <a:p>
            <a:pPr marL="432000" indent="-324000" defTabSz="9144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Для правки структуры щёлкните мышью</a:t>
            </a:r>
            <a:endParaRPr b="0" lang="ru-RU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 defTabSz="9144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Второй уровень структуры</a:t>
            </a:r>
            <a:endParaRPr b="0" lang="ru-RU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 defTabSz="9144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Третий уровень структуры</a:t>
            </a:r>
            <a:endParaRPr b="0" lang="ru-RU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 defTabSz="9144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Четвёртый уровень структуры</a:t>
            </a:r>
            <a:endParaRPr b="0" lang="ru-RU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 defTabSz="9144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Пятый уровень структуры</a:t>
            </a:r>
            <a:endParaRPr b="0" lang="ru-RU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 defTabSz="9144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Шестой уровень структуры</a:t>
            </a:r>
            <a:endParaRPr b="0" lang="ru-RU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 defTabSz="9144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Седьмой уровень структуры</a:t>
            </a:r>
            <a:endParaRPr b="0" lang="ru-RU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839880" y="2057400"/>
            <a:ext cx="3927600" cy="3807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92500" lnSpcReduction="9999"/>
          </a:bodyPr>
          <a:p>
            <a:pPr marL="432000" indent="-324000" defTabSz="9144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Для правки структуры щёлкните мышью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 defTabSz="9144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Второй уровень структуры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 defTabSz="9144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Третий уровень структуры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 defTabSz="9144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Четвёртый уровень структуры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 defTabSz="9144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Пятый уровень структуры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 defTabSz="9144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Шестой уровень структуры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 defTabSz="9144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Седьмой уровень структуры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dt" idx="1"/>
          </p:nvPr>
        </p:nvSpPr>
        <p:spPr>
          <a:xfrm>
            <a:off x="838080" y="6356520"/>
            <a:ext cx="2738520" cy="36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&lt;дата/время&gt;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ftr" idx="2"/>
          </p:nvPr>
        </p:nvSpPr>
        <p:spPr>
          <a:xfrm>
            <a:off x="4038480" y="6356520"/>
            <a:ext cx="4110120" cy="36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&lt;нижний колонтитул&gt;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" name="PlaceHolder 6"/>
          <p:cNvSpPr>
            <a:spLocks noGrp="1"/>
          </p:cNvSpPr>
          <p:nvPr>
            <p:ph type="sldNum" idx="3"/>
          </p:nvPr>
        </p:nvSpPr>
        <p:spPr>
          <a:xfrm>
            <a:off x="8610480" y="6356520"/>
            <a:ext cx="2738520" cy="36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888888"/>
                </a:solidFill>
                <a:effectLst/>
                <a:uFillTx/>
                <a:latin typeface="Calibri"/>
                <a:ea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rgbClr val="888888"/>
                </a:solidFill>
                <a:effectLst/>
                <a:uFillTx/>
                <a:latin typeface="Calibri"/>
                <a:ea typeface="Calibri"/>
              </a:rPr>
              <a:t>‹#›</a:t>
            </a:r>
            <a:endParaRPr b="0" lang="ru-RU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WO_OBJECTS_WITH_TEXT">
    <p:bg>
      <p:bgPr>
        <a:gradFill rotWithShape="0">
          <a:gsLst>
            <a:gs pos="0">
              <a:srgbClr val="ffffff"/>
            </a:gs>
            <a:gs pos="92000">
              <a:srgbClr val="ffffff"/>
            </a:gs>
            <a:gs pos="100000">
              <a:srgbClr val="ddeaf6"/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839880" y="365040"/>
            <a:ext cx="10510920" cy="1320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4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Для правки текста заглавия щёлкните мышью</a:t>
            </a:r>
            <a:endParaRPr b="0" lang="ru-RU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body"/>
          </p:nvPr>
        </p:nvSpPr>
        <p:spPr>
          <a:xfrm>
            <a:off x="839880" y="1681200"/>
            <a:ext cx="5153040" cy="819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 fontScale="25000" lnSpcReduction="19999"/>
          </a:bodyPr>
          <a:p>
            <a:pPr marL="432000" indent="-324000" defTabSz="9144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Для правки структуры щёлкните мышью</a:t>
            </a:r>
            <a:endParaRPr b="0" lang="ru-RU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 defTabSz="9144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Второй уровень структуры</a:t>
            </a:r>
            <a:endParaRPr b="0" lang="ru-RU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 defTabSz="9144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Третий уровень структуры</a:t>
            </a:r>
            <a:endParaRPr b="0" lang="ru-RU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 defTabSz="9144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Четвёртый уровень структуры</a:t>
            </a:r>
            <a:endParaRPr b="0" lang="ru-RU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 defTabSz="9144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Пятый уровень структуры</a:t>
            </a:r>
            <a:endParaRPr b="0" lang="ru-RU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 defTabSz="9144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Шестой уровень структуры</a:t>
            </a:r>
            <a:endParaRPr b="0" lang="ru-RU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 defTabSz="9144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Седьмой уровень структуры</a:t>
            </a:r>
            <a:endParaRPr b="0" lang="ru-RU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7" name="PlaceHolder 3"/>
          <p:cNvSpPr>
            <a:spLocks noGrp="1"/>
          </p:cNvSpPr>
          <p:nvPr>
            <p:ph type="body"/>
          </p:nvPr>
        </p:nvSpPr>
        <p:spPr>
          <a:xfrm>
            <a:off x="839880" y="2505240"/>
            <a:ext cx="5153040" cy="3679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77500" lnSpcReduction="19999"/>
          </a:bodyPr>
          <a:p>
            <a:pPr marL="432000" indent="-324000" defTabSz="9144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Для правки структуры щёлкните мышью</a:t>
            </a: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 defTabSz="9144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Второй уровень структуры</a:t>
            </a: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 defTabSz="9144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Третий уровень структуры</a:t>
            </a: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 defTabSz="9144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Четвёртый уровень структуры</a:t>
            </a: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 defTabSz="9144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Пятый уровень структуры</a:t>
            </a: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 defTabSz="9144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Шестой уровень структуры</a:t>
            </a: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 defTabSz="9144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Седьмой уровень структуры</a:t>
            </a: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8" name="PlaceHolder 4"/>
          <p:cNvSpPr>
            <a:spLocks noGrp="1"/>
          </p:cNvSpPr>
          <p:nvPr>
            <p:ph type="body"/>
          </p:nvPr>
        </p:nvSpPr>
        <p:spPr>
          <a:xfrm>
            <a:off x="6172200" y="1681200"/>
            <a:ext cx="5178600" cy="819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 fontScale="25000" lnSpcReduction="19999"/>
          </a:bodyPr>
          <a:p>
            <a:pPr marL="432000" indent="-324000" defTabSz="9144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Для правки структуры щёлкните мышью</a:t>
            </a:r>
            <a:endParaRPr b="0" lang="ru-RU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 defTabSz="9144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Второй уровень структуры</a:t>
            </a:r>
            <a:endParaRPr b="0" lang="ru-RU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 defTabSz="9144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Третий уровень структуры</a:t>
            </a:r>
            <a:endParaRPr b="0" lang="ru-RU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 defTabSz="9144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Четвёртый уровень структуры</a:t>
            </a:r>
            <a:endParaRPr b="0" lang="ru-RU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 defTabSz="9144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Пятый уровень структуры</a:t>
            </a:r>
            <a:endParaRPr b="0" lang="ru-RU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 defTabSz="9144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Шестой уровень структуры</a:t>
            </a:r>
            <a:endParaRPr b="0" lang="ru-RU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 defTabSz="9144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Седьмой уровень структуры</a:t>
            </a:r>
            <a:endParaRPr b="0" lang="ru-RU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9" name="PlaceHolder 5"/>
          <p:cNvSpPr>
            <a:spLocks noGrp="1"/>
          </p:cNvSpPr>
          <p:nvPr>
            <p:ph type="body"/>
          </p:nvPr>
        </p:nvSpPr>
        <p:spPr>
          <a:xfrm>
            <a:off x="6172200" y="2505240"/>
            <a:ext cx="5178600" cy="3679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77500" lnSpcReduction="19999"/>
          </a:bodyPr>
          <a:p>
            <a:pPr marL="432000" indent="-324000" defTabSz="9144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Для правки структуры щёлкните мышью</a:t>
            </a: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 defTabSz="9144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Второй уровень структуры</a:t>
            </a: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 defTabSz="9144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Третий уровень структуры</a:t>
            </a: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 defTabSz="9144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Четвёртый уровень структуры</a:t>
            </a: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 defTabSz="9144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Пятый уровень структуры</a:t>
            </a: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 defTabSz="9144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Шестой уровень структуры</a:t>
            </a: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 defTabSz="9144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Седьмой уровень структуры</a:t>
            </a: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0" name="PlaceHolder 6"/>
          <p:cNvSpPr>
            <a:spLocks noGrp="1"/>
          </p:cNvSpPr>
          <p:nvPr>
            <p:ph type="dt" idx="28"/>
          </p:nvPr>
        </p:nvSpPr>
        <p:spPr>
          <a:xfrm>
            <a:off x="838080" y="6356520"/>
            <a:ext cx="2738520" cy="36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&lt;дата/время&gt;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1" name="PlaceHolder 7"/>
          <p:cNvSpPr>
            <a:spLocks noGrp="1"/>
          </p:cNvSpPr>
          <p:nvPr>
            <p:ph type="ftr" idx="29"/>
          </p:nvPr>
        </p:nvSpPr>
        <p:spPr>
          <a:xfrm>
            <a:off x="4038480" y="6356520"/>
            <a:ext cx="4110120" cy="36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&lt;нижний колонтитул&gt;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2" name="PlaceHolder 8"/>
          <p:cNvSpPr>
            <a:spLocks noGrp="1"/>
          </p:cNvSpPr>
          <p:nvPr>
            <p:ph type="sldNum" idx="30"/>
          </p:nvPr>
        </p:nvSpPr>
        <p:spPr>
          <a:xfrm>
            <a:off x="8610480" y="6356520"/>
            <a:ext cx="2738520" cy="36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888888"/>
                </a:solidFill>
                <a:effectLst/>
                <a:uFillTx/>
                <a:latin typeface="Calibri"/>
                <a:ea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rgbClr val="888888"/>
                </a:solidFill>
                <a:effectLst/>
                <a:uFillTx/>
                <a:latin typeface="Calibri"/>
                <a:ea typeface="Calibri"/>
              </a:rPr>
              <a:t>‹#›</a:t>
            </a:r>
            <a:endParaRPr b="0" lang="ru-RU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TITLE">
    <p:bg>
      <p:bgPr>
        <a:gradFill rotWithShape="0">
          <a:gsLst>
            <a:gs pos="0">
              <a:srgbClr val="ffffff"/>
            </a:gs>
            <a:gs pos="92000">
              <a:srgbClr val="ffffff"/>
            </a:gs>
            <a:gs pos="100000">
              <a:srgbClr val="ddeaf6"/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39320" cy="2382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 lnSpcReduction="9999"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6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Для правки текста заглавия щёлкните мышью</a:t>
            </a:r>
            <a:endParaRPr b="0" lang="ru-RU" sz="6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dt" idx="31"/>
          </p:nvPr>
        </p:nvSpPr>
        <p:spPr>
          <a:xfrm>
            <a:off x="838080" y="6356520"/>
            <a:ext cx="2738520" cy="36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&lt;дата/время&gt;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ftr" idx="32"/>
          </p:nvPr>
        </p:nvSpPr>
        <p:spPr>
          <a:xfrm>
            <a:off x="4038480" y="6356520"/>
            <a:ext cx="4110120" cy="36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&lt;нижний колонтитул&gt;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sldNum" idx="33"/>
          </p:nvPr>
        </p:nvSpPr>
        <p:spPr>
          <a:xfrm>
            <a:off x="8610480" y="6356520"/>
            <a:ext cx="2738520" cy="36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888888"/>
                </a:solidFill>
                <a:effectLst/>
                <a:uFillTx/>
                <a:latin typeface="Calibri"/>
                <a:ea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rgbClr val="888888"/>
                </a:solidFill>
                <a:effectLst/>
                <a:uFillTx/>
                <a:latin typeface="Calibri"/>
                <a:ea typeface="Calibri"/>
              </a:rPr>
              <a:t>‹#›</a:t>
            </a:r>
            <a:endParaRPr b="0" lang="ru-RU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7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68120" cy="397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 defTabSz="9144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Для правки структуры щёлкните мышью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 defTabSz="9144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Второй уровень структуры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 defTabSz="9144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Третий уровень структуры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 defTabSz="9144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Четвёртый уровень структуры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 defTabSz="9144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Пятый уровень структуры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 defTabSz="9144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Шестой уровень структуры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 defTabSz="9144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Седьмой уровень структуры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TITLE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39320" cy="2382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68120" cy="397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 algn="ctr">
              <a:buNone/>
            </a:pPr>
            <a:endParaRPr b="0" lang="ru-RU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3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5"/>
          </p:nvPr>
        </p:nvSpPr>
        <p:spPr/>
        <p:txBody>
          <a:bodyPr/>
          <a:p>
            <a:fld id="{E65C1F98-45C8-4CC6-BB9F-258AA9E16E47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6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itleAndTx" preserve="1">
  <p:cSld name="VERTICAL_TITLE_AND_VERTICAL_TEXT">
    <p:bg>
      <p:bgPr>
        <a:gradFill rotWithShape="0">
          <a:gsLst>
            <a:gs pos="0">
              <a:srgbClr val="ffffff"/>
            </a:gs>
            <a:gs pos="92000">
              <a:srgbClr val="ffffff"/>
            </a:gs>
            <a:gs pos="100000">
              <a:srgbClr val="ddeaf6"/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 rot="5400000">
            <a:off x="7137720" y="1956240"/>
            <a:ext cx="5807160" cy="2624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4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Для правки текста заглавия щёлкните мышью</a:t>
            </a:r>
            <a:endParaRPr b="0" lang="ru-RU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 rot="5400000">
            <a:off x="1804320" y="-596160"/>
            <a:ext cx="5807160" cy="7729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432000" indent="-324000" defTabSz="9144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Для правки структуры щёлкните мышью</a:t>
            </a: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 defTabSz="9144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Второй уровень структуры</a:t>
            </a: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 defTabSz="9144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Третий уровень структуры</a:t>
            </a: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 defTabSz="9144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Четвёртый уровень структуры</a:t>
            </a: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 defTabSz="9144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Пятый уровень структуры</a:t>
            </a: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 defTabSz="9144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Шестой уровень структуры</a:t>
            </a: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 defTabSz="9144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Седьмой уровень структуры</a:t>
            </a: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dt" idx="4"/>
          </p:nvPr>
        </p:nvSpPr>
        <p:spPr>
          <a:xfrm>
            <a:off x="838080" y="6356520"/>
            <a:ext cx="2738520" cy="36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&lt;дата/время&gt;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9" name="PlaceHolder 4"/>
          <p:cNvSpPr>
            <a:spLocks noGrp="1"/>
          </p:cNvSpPr>
          <p:nvPr>
            <p:ph type="ftr" idx="5"/>
          </p:nvPr>
        </p:nvSpPr>
        <p:spPr>
          <a:xfrm>
            <a:off x="4038480" y="6356520"/>
            <a:ext cx="4110120" cy="36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&lt;нижний колонтитул&gt;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0" name="PlaceHolder 5"/>
          <p:cNvSpPr>
            <a:spLocks noGrp="1"/>
          </p:cNvSpPr>
          <p:nvPr>
            <p:ph type="sldNum" idx="6"/>
          </p:nvPr>
        </p:nvSpPr>
        <p:spPr>
          <a:xfrm>
            <a:off x="8610480" y="6356520"/>
            <a:ext cx="2738520" cy="36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888888"/>
                </a:solidFill>
                <a:effectLst/>
                <a:uFillTx/>
                <a:latin typeface="Calibri"/>
                <a:ea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rgbClr val="888888"/>
                </a:solidFill>
                <a:effectLst/>
                <a:uFillTx/>
                <a:latin typeface="Calibri"/>
                <a:ea typeface="Calibri"/>
              </a:rPr>
              <a:t>‹#›</a:t>
            </a:r>
            <a:endParaRPr b="0" lang="ru-RU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PICTURE_WITH_CAPTION_TEXT">
    <p:bg>
      <p:bgPr>
        <a:gradFill rotWithShape="0">
          <a:gsLst>
            <a:gs pos="0">
              <a:srgbClr val="ffffff"/>
            </a:gs>
            <a:gs pos="92000">
              <a:srgbClr val="ffffff"/>
            </a:gs>
            <a:gs pos="100000">
              <a:srgbClr val="ddeaf6"/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839880" y="457200"/>
            <a:ext cx="3927600" cy="1595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Для правки текста заглавия щёлкните мышью</a:t>
            </a:r>
            <a:endParaRPr b="0" lang="ru-RU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5183280" y="987480"/>
            <a:ext cx="6167520" cy="4869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92500" lnSpcReduction="19999"/>
          </a:bodyPr>
          <a:p>
            <a:pPr marL="432000" indent="-324000" defTabSz="9144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Для правки структуры щёлкните мышью</a:t>
            </a:r>
            <a:endParaRPr b="0" lang="ru-RU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 defTabSz="9144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Второй уровень структуры</a:t>
            </a:r>
            <a:endParaRPr b="0" lang="ru-RU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 defTabSz="9144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Третий уровень структуры</a:t>
            </a:r>
            <a:endParaRPr b="0" lang="ru-RU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 defTabSz="9144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Четвёртый уровень структуры</a:t>
            </a:r>
            <a:endParaRPr b="0" lang="ru-RU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 defTabSz="9144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Пятый уровень структуры</a:t>
            </a:r>
            <a:endParaRPr b="0" lang="ru-RU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 defTabSz="9144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Шестой уровень структуры</a:t>
            </a:r>
            <a:endParaRPr b="0" lang="ru-RU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 defTabSz="9144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Седьмой уровень структуры</a:t>
            </a:r>
            <a:endParaRPr b="0" lang="ru-RU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839880" y="2057400"/>
            <a:ext cx="3927600" cy="3807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92500" lnSpcReduction="9999"/>
          </a:bodyPr>
          <a:p>
            <a:pPr marL="432000" indent="-324000" defTabSz="9144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Для правки структуры щёлкните мышью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 defTabSz="9144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Второй уровень структуры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 defTabSz="9144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Третий уровень структуры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 defTabSz="9144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Четвёртый уровень структуры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 defTabSz="9144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Пятый уровень структуры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 defTabSz="9144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Шестой уровень структуры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 defTabSz="9144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Седьмой уровень структуры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dt" idx="7"/>
          </p:nvPr>
        </p:nvSpPr>
        <p:spPr>
          <a:xfrm>
            <a:off x="838080" y="6356520"/>
            <a:ext cx="2738520" cy="36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&lt;дата/время&gt;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5" name="PlaceHolder 5"/>
          <p:cNvSpPr>
            <a:spLocks noGrp="1"/>
          </p:cNvSpPr>
          <p:nvPr>
            <p:ph type="ftr" idx="8"/>
          </p:nvPr>
        </p:nvSpPr>
        <p:spPr>
          <a:xfrm>
            <a:off x="4038480" y="6356520"/>
            <a:ext cx="4110120" cy="36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&lt;нижний колонтитул&gt;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6" name="PlaceHolder 6"/>
          <p:cNvSpPr>
            <a:spLocks noGrp="1"/>
          </p:cNvSpPr>
          <p:nvPr>
            <p:ph type="sldNum" idx="9"/>
          </p:nvPr>
        </p:nvSpPr>
        <p:spPr>
          <a:xfrm>
            <a:off x="8610480" y="6356520"/>
            <a:ext cx="2738520" cy="36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888888"/>
                </a:solidFill>
                <a:effectLst/>
                <a:uFillTx/>
                <a:latin typeface="Calibri"/>
                <a:ea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rgbClr val="888888"/>
                </a:solidFill>
                <a:effectLst/>
                <a:uFillTx/>
                <a:latin typeface="Calibri"/>
                <a:ea typeface="Calibri"/>
              </a:rPr>
              <a:t>‹#›</a:t>
            </a:r>
            <a:endParaRPr b="0" lang="ru-RU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x" preserve="1">
  <p:cSld name="VERTICAL_TEXT">
    <p:bg>
      <p:bgPr>
        <a:gradFill rotWithShape="0">
          <a:gsLst>
            <a:gs pos="0">
              <a:srgbClr val="ffffff"/>
            </a:gs>
            <a:gs pos="92000">
              <a:srgbClr val="ffffff"/>
            </a:gs>
            <a:gs pos="100000">
              <a:srgbClr val="ddeaf6"/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920" cy="1320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4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Для правки текста заглавия щёлкните мышью</a:t>
            </a:r>
            <a:endParaRPr b="0" lang="ru-RU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 rot="5400000">
            <a:off x="3924720" y="-1252080"/>
            <a:ext cx="4346640" cy="10510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432000" indent="-324000" defTabSz="9144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Для правки структуры щёлкните мышью</a:t>
            </a: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 defTabSz="9144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Второй уровень структуры</a:t>
            </a: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 defTabSz="9144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Третий уровень структуры</a:t>
            </a: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 defTabSz="9144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Четвёртый уровень структуры</a:t>
            </a: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 defTabSz="9144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Пятый уровень структуры</a:t>
            </a: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 defTabSz="9144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Шестой уровень структуры</a:t>
            </a: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 defTabSz="9144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Седьмой уровень структуры</a:t>
            </a: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 type="dt" idx="10"/>
          </p:nvPr>
        </p:nvSpPr>
        <p:spPr>
          <a:xfrm>
            <a:off x="838080" y="6356520"/>
            <a:ext cx="2738520" cy="36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&lt;дата/время&gt;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 type="ftr" idx="11"/>
          </p:nvPr>
        </p:nvSpPr>
        <p:spPr>
          <a:xfrm>
            <a:off x="4038480" y="6356520"/>
            <a:ext cx="4110120" cy="36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&lt;нижний колонтитул&gt;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1" name="PlaceHolder 5"/>
          <p:cNvSpPr>
            <a:spLocks noGrp="1"/>
          </p:cNvSpPr>
          <p:nvPr>
            <p:ph type="sldNum" idx="12"/>
          </p:nvPr>
        </p:nvSpPr>
        <p:spPr>
          <a:xfrm>
            <a:off x="8610480" y="6356520"/>
            <a:ext cx="2738520" cy="36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888888"/>
                </a:solidFill>
                <a:effectLst/>
                <a:uFillTx/>
                <a:latin typeface="Calibri"/>
                <a:ea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rgbClr val="888888"/>
                </a:solidFill>
                <a:effectLst/>
                <a:uFillTx/>
                <a:latin typeface="Calibri"/>
                <a:ea typeface="Calibri"/>
              </a:rPr>
              <a:t>‹#›</a:t>
            </a:r>
            <a:endParaRPr b="0" lang="ru-RU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OBJECT">
    <p:bg>
      <p:bgPr>
        <a:gradFill rotWithShape="0">
          <a:gsLst>
            <a:gs pos="0">
              <a:srgbClr val="ffffff"/>
            </a:gs>
            <a:gs pos="92000">
              <a:srgbClr val="ffffff"/>
            </a:gs>
            <a:gs pos="100000">
              <a:srgbClr val="ddeaf6"/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920" cy="1320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4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Для правки текста заглавия щёлкните мышью</a:t>
            </a:r>
            <a:endParaRPr b="0" lang="ru-RU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0920" cy="4346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432000" indent="-324000" defTabSz="9144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Для правки структуры щёлкните мышью</a:t>
            </a: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 defTabSz="9144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Второй уровень структуры</a:t>
            </a: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 defTabSz="9144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Третий уровень структуры</a:t>
            </a: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 defTabSz="9144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Четвёртый уровень структуры</a:t>
            </a: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 defTabSz="9144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Пятый уровень структуры</a:t>
            </a: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 defTabSz="9144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Шестой уровень структуры</a:t>
            </a: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 defTabSz="9144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Седьмой уровень структуры</a:t>
            </a: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dt" idx="13"/>
          </p:nvPr>
        </p:nvSpPr>
        <p:spPr>
          <a:xfrm>
            <a:off x="838080" y="6356520"/>
            <a:ext cx="2738520" cy="36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&lt;дата/время&gt;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ftr" idx="14"/>
          </p:nvPr>
        </p:nvSpPr>
        <p:spPr>
          <a:xfrm>
            <a:off x="4038480" y="6356520"/>
            <a:ext cx="4110120" cy="36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&lt;нижний колонтитул&gt;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6" name="PlaceHolder 5"/>
          <p:cNvSpPr>
            <a:spLocks noGrp="1"/>
          </p:cNvSpPr>
          <p:nvPr>
            <p:ph type="sldNum" idx="15"/>
          </p:nvPr>
        </p:nvSpPr>
        <p:spPr>
          <a:xfrm>
            <a:off x="8610480" y="6356520"/>
            <a:ext cx="2738520" cy="36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888888"/>
                </a:solidFill>
                <a:effectLst/>
                <a:uFillTx/>
                <a:latin typeface="Calibri"/>
                <a:ea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rgbClr val="888888"/>
                </a:solidFill>
                <a:effectLst/>
                <a:uFillTx/>
                <a:latin typeface="Calibri"/>
                <a:ea typeface="Calibri"/>
              </a:rPr>
              <a:t>‹#›</a:t>
            </a:r>
            <a:endParaRPr b="0" lang="ru-RU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ECTION_HEADER">
    <p:bg>
      <p:bgPr>
        <a:gradFill rotWithShape="0">
          <a:gsLst>
            <a:gs pos="0">
              <a:srgbClr val="ffffff"/>
            </a:gs>
            <a:gs pos="92000">
              <a:srgbClr val="ffffff"/>
            </a:gs>
            <a:gs pos="100000">
              <a:srgbClr val="ddeaf6"/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0920" cy="2847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6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Для правки текста заглавия щёлкните мышью</a:t>
            </a:r>
            <a:endParaRPr b="0" lang="ru-RU" sz="6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831960" y="4589640"/>
            <a:ext cx="10510920" cy="1495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55000" lnSpcReduction="19999"/>
          </a:bodyPr>
          <a:p>
            <a:pPr marL="432000" indent="-324000" defTabSz="9144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Для правки структуры щёлкните мышью</a:t>
            </a:r>
            <a:endParaRPr b="0" lang="ru-RU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 defTabSz="9144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Второй уровень структуры</a:t>
            </a:r>
            <a:endParaRPr b="0" lang="ru-RU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 defTabSz="9144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Третий уровень структуры</a:t>
            </a:r>
            <a:endParaRPr b="0" lang="ru-RU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 defTabSz="9144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Четвёртый уровень структуры</a:t>
            </a:r>
            <a:endParaRPr b="0" lang="ru-RU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 defTabSz="9144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Пятый уровень структуры</a:t>
            </a:r>
            <a:endParaRPr b="0" lang="ru-RU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 defTabSz="9144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Шестой уровень структуры</a:t>
            </a:r>
            <a:endParaRPr b="0" lang="ru-RU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 defTabSz="9144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Седьмой уровень структуры</a:t>
            </a:r>
            <a:endParaRPr b="0" lang="ru-RU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dt" idx="16"/>
          </p:nvPr>
        </p:nvSpPr>
        <p:spPr>
          <a:xfrm>
            <a:off x="838080" y="6356520"/>
            <a:ext cx="2738520" cy="36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&lt;дата/время&gt;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ftr" idx="17"/>
          </p:nvPr>
        </p:nvSpPr>
        <p:spPr>
          <a:xfrm>
            <a:off x="4038480" y="6356520"/>
            <a:ext cx="4110120" cy="36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&lt;нижний колонтитул&gt;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 type="sldNum" idx="18"/>
          </p:nvPr>
        </p:nvSpPr>
        <p:spPr>
          <a:xfrm>
            <a:off x="8610480" y="6356520"/>
            <a:ext cx="2738520" cy="36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888888"/>
                </a:solidFill>
                <a:effectLst/>
                <a:uFillTx/>
                <a:latin typeface="Calibri"/>
                <a:ea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rgbClr val="888888"/>
                </a:solidFill>
                <a:effectLst/>
                <a:uFillTx/>
                <a:latin typeface="Calibri"/>
                <a:ea typeface="Calibri"/>
              </a:rPr>
              <a:t>‹#›</a:t>
            </a:r>
            <a:endParaRPr b="0" lang="ru-RU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_ONLY">
    <p:bg>
      <p:bgPr>
        <a:gradFill rotWithShape="0">
          <a:gsLst>
            <a:gs pos="0">
              <a:srgbClr val="ffffff"/>
            </a:gs>
            <a:gs pos="92000">
              <a:srgbClr val="ffffff"/>
            </a:gs>
            <a:gs pos="100000">
              <a:srgbClr val="ddeaf6"/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920" cy="1320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4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Для правки текста заглавия щёлкните мышью</a:t>
            </a:r>
            <a:endParaRPr b="0" lang="ru-RU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dt" idx="19"/>
          </p:nvPr>
        </p:nvSpPr>
        <p:spPr>
          <a:xfrm>
            <a:off x="838080" y="6356520"/>
            <a:ext cx="2738520" cy="36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&lt;дата/время&gt;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ftr" idx="20"/>
          </p:nvPr>
        </p:nvSpPr>
        <p:spPr>
          <a:xfrm>
            <a:off x="4038480" y="6356520"/>
            <a:ext cx="4110120" cy="36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&lt;нижний колонтитул&gt;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sldNum" idx="21"/>
          </p:nvPr>
        </p:nvSpPr>
        <p:spPr>
          <a:xfrm>
            <a:off x="8610480" y="6356520"/>
            <a:ext cx="2738520" cy="36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888888"/>
                </a:solidFill>
                <a:effectLst/>
                <a:uFillTx/>
                <a:latin typeface="Calibri"/>
                <a:ea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rgbClr val="888888"/>
                </a:solidFill>
                <a:effectLst/>
                <a:uFillTx/>
                <a:latin typeface="Calibri"/>
                <a:ea typeface="Calibri"/>
              </a:rPr>
              <a:t>‹#›</a:t>
            </a:r>
            <a:endParaRPr b="0" lang="ru-RU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WO_OBJECTS">
    <p:bg>
      <p:bgPr>
        <a:gradFill rotWithShape="0">
          <a:gsLst>
            <a:gs pos="0">
              <a:srgbClr val="ffffff"/>
            </a:gs>
            <a:gs pos="92000">
              <a:srgbClr val="ffffff"/>
            </a:gs>
            <a:gs pos="100000">
              <a:srgbClr val="ddeaf6"/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920" cy="1320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4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Для правки текста заглавия щёлкните мышью</a:t>
            </a:r>
            <a:endParaRPr b="0" lang="ru-RU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76800" cy="4346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85000" lnSpcReduction="19999"/>
          </a:bodyPr>
          <a:p>
            <a:pPr marL="432000" indent="-324000" defTabSz="9144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Для правки структуры щёлкните мышью</a:t>
            </a: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 defTabSz="9144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Второй уровень структуры</a:t>
            </a: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 defTabSz="9144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Третий уровень структуры</a:t>
            </a: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 defTabSz="9144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Четвёртый уровень структуры</a:t>
            </a: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 defTabSz="9144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Пятый уровень структуры</a:t>
            </a: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 defTabSz="9144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Шестой уровень структуры</a:t>
            </a: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 defTabSz="9144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Седьмой уровень структуры</a:t>
            </a: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8" name="PlaceHolder 3"/>
          <p:cNvSpPr>
            <a:spLocks noGrp="1"/>
          </p:cNvSpPr>
          <p:nvPr>
            <p:ph type="body"/>
          </p:nvPr>
        </p:nvSpPr>
        <p:spPr>
          <a:xfrm>
            <a:off x="6172200" y="1825560"/>
            <a:ext cx="5176800" cy="4346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85000" lnSpcReduction="19999"/>
          </a:bodyPr>
          <a:p>
            <a:pPr marL="432000" indent="-324000" defTabSz="9144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Для правки структуры щёлкните мышью</a:t>
            </a: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 defTabSz="9144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Второй уровень структуры</a:t>
            </a: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 defTabSz="9144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Третий уровень структуры</a:t>
            </a: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 defTabSz="9144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Четвёртый уровень структуры</a:t>
            </a: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 defTabSz="9144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Пятый уровень структуры</a:t>
            </a: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 defTabSz="9144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Шестой уровень структуры</a:t>
            </a: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 defTabSz="9144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Седьмой уровень структуры</a:t>
            </a: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9" name="PlaceHolder 4"/>
          <p:cNvSpPr>
            <a:spLocks noGrp="1"/>
          </p:cNvSpPr>
          <p:nvPr>
            <p:ph type="dt" idx="22"/>
          </p:nvPr>
        </p:nvSpPr>
        <p:spPr>
          <a:xfrm>
            <a:off x="838080" y="6356520"/>
            <a:ext cx="2738520" cy="36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&lt;дата/время&gt;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0" name="PlaceHolder 5"/>
          <p:cNvSpPr>
            <a:spLocks noGrp="1"/>
          </p:cNvSpPr>
          <p:nvPr>
            <p:ph type="ftr" idx="23"/>
          </p:nvPr>
        </p:nvSpPr>
        <p:spPr>
          <a:xfrm>
            <a:off x="4038480" y="6356520"/>
            <a:ext cx="4110120" cy="36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&lt;нижний колонтитул&gt;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1" name="PlaceHolder 6"/>
          <p:cNvSpPr>
            <a:spLocks noGrp="1"/>
          </p:cNvSpPr>
          <p:nvPr>
            <p:ph type="sldNum" idx="24"/>
          </p:nvPr>
        </p:nvSpPr>
        <p:spPr>
          <a:xfrm>
            <a:off x="8610480" y="6356520"/>
            <a:ext cx="2738520" cy="36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888888"/>
                </a:solidFill>
                <a:effectLst/>
                <a:uFillTx/>
                <a:latin typeface="Calibri"/>
                <a:ea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rgbClr val="888888"/>
                </a:solidFill>
                <a:effectLst/>
                <a:uFillTx/>
                <a:latin typeface="Calibri"/>
                <a:ea typeface="Calibri"/>
              </a:rPr>
              <a:t>‹#›</a:t>
            </a:r>
            <a:endParaRPr b="0" lang="ru-RU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">
    <p:bg>
      <p:bgPr>
        <a:gradFill rotWithShape="0">
          <a:gsLst>
            <a:gs pos="0">
              <a:srgbClr val="ffffff"/>
            </a:gs>
            <a:gs pos="92000">
              <a:srgbClr val="ffffff"/>
            </a:gs>
            <a:gs pos="100000">
              <a:srgbClr val="ddeaf6"/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dt" idx="25"/>
          </p:nvPr>
        </p:nvSpPr>
        <p:spPr>
          <a:xfrm>
            <a:off x="838080" y="6356520"/>
            <a:ext cx="2738520" cy="36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&lt;дата/время&gt;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ftr" idx="26"/>
          </p:nvPr>
        </p:nvSpPr>
        <p:spPr>
          <a:xfrm>
            <a:off x="4038480" y="6356520"/>
            <a:ext cx="4110120" cy="36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&lt;нижний колонтитул&gt;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 type="sldNum" idx="27"/>
          </p:nvPr>
        </p:nvSpPr>
        <p:spPr>
          <a:xfrm>
            <a:off x="8610480" y="6356520"/>
            <a:ext cx="2738520" cy="36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888888"/>
                </a:solidFill>
                <a:effectLst/>
                <a:uFillTx/>
                <a:latin typeface="Calibri"/>
                <a:ea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rgbClr val="888888"/>
                </a:solidFill>
                <a:effectLst/>
                <a:uFillTx/>
                <a:latin typeface="Calibri"/>
                <a:ea typeface="Calibri"/>
              </a:rPr>
              <a:t>‹#›</a:t>
            </a:r>
            <a:endParaRPr b="0" lang="ru-RU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
</Relationships>
</file>

<file path=ppt/slideMasters/_rels/slideMaster1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</p:sldMaster>
</file>

<file path=ppt/slideMasters/slideMaster1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ffffff"/>
            </a:gs>
            <a:gs pos="92000">
              <a:srgbClr val="ffffff"/>
            </a:gs>
            <a:gs pos="100000">
              <a:srgbClr val="ddeaf6"/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1523880" y="2176560"/>
            <a:ext cx="9139320" cy="27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Для правки текста заглавия щёлкните мышью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ftr" idx="34"/>
          </p:nvPr>
        </p:nvSpPr>
        <p:spPr>
          <a:xfrm>
            <a:off x="4038480" y="6356520"/>
            <a:ext cx="4112640" cy="362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&lt;нижний колонтитул&gt;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 type="sldNum" idx="35"/>
          </p:nvPr>
        </p:nvSpPr>
        <p:spPr>
          <a:xfrm>
            <a:off x="8610480" y="6356520"/>
            <a:ext cx="2741040" cy="362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888888"/>
                </a:solidFill>
                <a:effectLst/>
                <a:uFillTx/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72EDED93-0B14-4723-8405-E0C292FC30F9}" type="slidenum">
              <a:rPr b="0" lang="en-US" sz="1200" strike="noStrike" u="none">
                <a:solidFill>
                  <a:srgbClr val="888888"/>
                </a:solidFill>
                <a:effectLst/>
                <a:uFillTx/>
                <a:latin typeface="Calibri"/>
                <a:ea typeface="Calibri"/>
              </a:rPr>
              <a:t>&lt;номер&gt;</a:t>
            </a:fld>
            <a:endParaRPr b="0" lang="ru-RU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 type="dt" idx="36"/>
          </p:nvPr>
        </p:nvSpPr>
        <p:spPr>
          <a:xfrm>
            <a:off x="838080" y="6356520"/>
            <a:ext cx="2741040" cy="362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&lt;дата/время&gt;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2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Для правки структуры щёлкните мышью</a:t>
            </a:r>
            <a:endParaRPr b="0" lang="ru-RU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Второй уровень структуры</a:t>
            </a: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Третий уровень структуры</a:t>
            </a:r>
            <a:endParaRPr b="0" lang="ru-RU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Четвёртый уровень структуры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Пятый уровень структуры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Шестой уровень структуры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Седьмой уровень структуры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2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slideLayout" Target="../slideLayouts/slideLayout12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image" Target="../media/image16.png"/><Relationship Id="rId4" Type="http://schemas.openxmlformats.org/officeDocument/2006/relationships/slideLayout" Target="../slideLayouts/slideLayout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7" Type="http://schemas.openxmlformats.org/officeDocument/2006/relationships/image" Target="../media/image21.png"/><Relationship Id="rId8" Type="http://schemas.openxmlformats.org/officeDocument/2006/relationships/image" Target="../media/image22.png"/><Relationship Id="rId9" Type="http://schemas.openxmlformats.org/officeDocument/2006/relationships/image" Target="../media/image23.png"/><Relationship Id="rId10" Type="http://schemas.openxmlformats.org/officeDocument/2006/relationships/slideLayout" Target="../slideLayouts/slideLayout1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image" Target="../media/image21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7" Type="http://schemas.openxmlformats.org/officeDocument/2006/relationships/image" Target="../media/image27.png"/><Relationship Id="rId8" Type="http://schemas.openxmlformats.org/officeDocument/2006/relationships/image" Target="../media/image28.png"/><Relationship Id="rId9" Type="http://schemas.openxmlformats.org/officeDocument/2006/relationships/image" Target="../media/image29.png"/><Relationship Id="rId10" Type="http://schemas.openxmlformats.org/officeDocument/2006/relationships/slideLayout" Target="../slideLayouts/slideLayout1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wmf"/><Relationship Id="rId6" Type="http://schemas.openxmlformats.org/officeDocument/2006/relationships/image" Target="../media/image33.emf"/><Relationship Id="rId7" Type="http://schemas.openxmlformats.org/officeDocument/2006/relationships/image" Target="../media/image34.emf"/><Relationship Id="rId8" Type="http://schemas.openxmlformats.org/officeDocument/2006/relationships/slideLayout" Target="../slideLayouts/slideLayout1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slideLayout" Target="../slideLayouts/slideLayout1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image" Target="../media/image37.png"/><Relationship Id="rId4" Type="http://schemas.openxmlformats.org/officeDocument/2006/relationships/slideLayout" Target="../slideLayouts/slideLayout1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slideLayout" Target="../slideLayouts/slideLayout1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slideLayout" Target="../slideLayouts/slideLayout1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slideLayout" Target="../slideLayouts/slideLayout1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slideLayout" Target="../slideLayouts/slideLayout1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slideLayout" Target="../slideLayouts/slideLayout1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slideLayout" Target="../slideLayouts/slideLayout1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slideLayout" Target="../slideLayouts/slideLayout1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1939320" y="2941920"/>
            <a:ext cx="8169120" cy="1061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indent="0" algn="ctr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ru-RU" sz="2000" strike="noStrike" u="none">
                <a:solidFill>
                  <a:schemeClr val="dk1"/>
                </a:solidFill>
                <a:effectLst/>
                <a:uFillTx/>
                <a:latin typeface="Times New Roman"/>
              </a:rPr>
              <a:t>Выпускная квалификационная работа </a:t>
            </a:r>
            <a:br>
              <a:rPr sz="2000"/>
            </a:br>
            <a:r>
              <a:rPr b="1" lang="ru-RU" sz="2000" strike="noStrike" u="none">
                <a:solidFill>
                  <a:schemeClr val="dk1"/>
                </a:solidFill>
                <a:effectLst/>
                <a:uFillTx/>
                <a:latin typeface="Times New Roman"/>
              </a:rPr>
              <a:t>по направлению подготовки бакалавров</a:t>
            </a:r>
            <a:br>
              <a:rPr sz="2000"/>
            </a:b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6" name="Прямоугольник 3"/>
          <p:cNvSpPr/>
          <p:nvPr/>
        </p:nvSpPr>
        <p:spPr>
          <a:xfrm>
            <a:off x="5352120" y="6168240"/>
            <a:ext cx="1203840" cy="284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marL="457200" algn="ctr" defTabSz="914400">
              <a:lnSpc>
                <a:spcPct val="80000"/>
              </a:lnSpc>
            </a:pPr>
            <a:r>
              <a:rPr b="0" lang="ru-RU" sz="1600" strike="noStrike" u="none">
                <a:solidFill>
                  <a:schemeClr val="dk1"/>
                </a:solidFill>
                <a:effectLst/>
                <a:uFillTx/>
                <a:latin typeface="Times New Roman"/>
              </a:rPr>
              <a:t>2025 г.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7" name="TextBox 6"/>
          <p:cNvSpPr/>
          <p:nvPr/>
        </p:nvSpPr>
        <p:spPr>
          <a:xfrm>
            <a:off x="983520" y="4007160"/>
            <a:ext cx="6745680" cy="11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ru-RU" sz="1400" strike="noStrike" u="sng">
                <a:solidFill>
                  <a:schemeClr val="dk1"/>
                </a:solidFill>
                <a:effectLst/>
                <a:uFillTx/>
                <a:latin typeface="Times New Roman"/>
              </a:rPr>
              <a:t>Обучающийся</a:t>
            </a:r>
            <a:r>
              <a:rPr b="0" lang="en-US" sz="1400" strike="noStrike" u="sng">
                <a:solidFill>
                  <a:schemeClr val="dk1"/>
                </a:solidFill>
                <a:effectLst/>
                <a:uFillTx/>
                <a:latin typeface="Times New Roman"/>
              </a:rPr>
              <a:t>:</a:t>
            </a:r>
            <a:r>
              <a:rPr b="0" lang="ru-RU" sz="1400" strike="noStrike" u="none">
                <a:solidFill>
                  <a:schemeClr val="dk1"/>
                </a:solidFill>
                <a:effectLst/>
                <a:uFillTx/>
                <a:latin typeface="Times New Roman"/>
              </a:rPr>
              <a:t>  студент 4 </a:t>
            </a:r>
            <a:r>
              <a:rPr b="1" lang="ru-RU" sz="1400" strike="noStrike" u="none">
                <a:solidFill>
                  <a:schemeClr val="dk1"/>
                </a:solidFill>
                <a:effectLst/>
                <a:uFillTx/>
                <a:latin typeface="Times New Roman"/>
              </a:rPr>
              <a:t>–</a:t>
            </a:r>
            <a:r>
              <a:rPr b="0" lang="ru-RU" sz="1400" strike="noStrike" u="none">
                <a:solidFill>
                  <a:schemeClr val="dk1"/>
                </a:solidFill>
                <a:effectLst/>
                <a:uFillTx/>
                <a:latin typeface="Times New Roman"/>
              </a:rPr>
              <a:t> ого курса  Гисич Арсений Витальевич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ru-RU" sz="1400" strike="noStrike" u="sng">
                <a:solidFill>
                  <a:schemeClr val="dk1"/>
                </a:solidFill>
                <a:effectLst/>
                <a:uFillTx/>
                <a:latin typeface="Times New Roman"/>
                <a:ea typeface="Microsoft YaHei"/>
              </a:rPr>
              <a:t>Направление подготовки</a:t>
            </a:r>
            <a:r>
              <a:rPr b="0" lang="ru-RU" sz="14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Microsoft YaHei"/>
              </a:rPr>
              <a:t>: 03.03.01 </a:t>
            </a:r>
            <a:r>
              <a:rPr b="1" lang="ru-RU" sz="14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Microsoft YaHei"/>
              </a:rPr>
              <a:t>–</a:t>
            </a:r>
            <a:r>
              <a:rPr b="0" lang="ru-RU" sz="14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Microsoft YaHei"/>
              </a:rPr>
              <a:t> Прикладные математика и физика</a:t>
            </a:r>
            <a:r>
              <a:rPr b="0" lang="ru-RU" sz="14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Microsoft YaHei"/>
              </a:rPr>
              <a:t>	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ru-RU" sz="1400" strike="noStrike" u="sng">
                <a:solidFill>
                  <a:schemeClr val="dk1"/>
                </a:solidFill>
                <a:effectLst/>
                <a:uFillTx/>
                <a:latin typeface="Times New Roman"/>
                <a:ea typeface="Microsoft YaHei"/>
              </a:rPr>
              <a:t>Научный руководитель</a:t>
            </a:r>
            <a:r>
              <a:rPr b="0" lang="en-US" sz="1400" strike="noStrike" u="sng">
                <a:solidFill>
                  <a:schemeClr val="dk1"/>
                </a:solidFill>
                <a:effectLst/>
                <a:uFillTx/>
                <a:latin typeface="Times New Roman"/>
                <a:ea typeface="Microsoft YaHei"/>
              </a:rPr>
              <a:t>:</a:t>
            </a:r>
            <a:r>
              <a:rPr b="0" lang="ru-RU" sz="14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Microsoft YaHei"/>
              </a:rPr>
              <a:t> Смирнов Василий Феликсович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8" name="Прямоугольник 8"/>
          <p:cNvSpPr/>
          <p:nvPr/>
        </p:nvSpPr>
        <p:spPr>
          <a:xfrm>
            <a:off x="1177200" y="1499400"/>
            <a:ext cx="9693360" cy="118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50000"/>
              </a:lnSpc>
              <a:spcAft>
                <a:spcPts val="601"/>
              </a:spcAft>
            </a:pPr>
            <a:r>
              <a:rPr b="1" lang="ru-RU" sz="2400" strike="noStrike" u="none">
                <a:solidFill>
                  <a:schemeClr val="dk1"/>
                </a:solidFill>
                <a:effectLst/>
                <a:uFillTx/>
                <a:latin typeface="Times New Roman"/>
              </a:rPr>
              <a:t>Программная реализация алгоритмов компенсации траекторных отклонений для синтеза радиолокационных изображений</a:t>
            </a:r>
            <a:endParaRPr b="0" lang="ru-RU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9" name="Прямоугольник 2"/>
          <p:cNvSpPr/>
          <p:nvPr/>
        </p:nvSpPr>
        <p:spPr>
          <a:xfrm>
            <a:off x="1075320" y="315720"/>
            <a:ext cx="10388880" cy="943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ru-RU" sz="1400" strike="noStrike" u="none">
                <a:solidFill>
                  <a:schemeClr val="dk1"/>
                </a:solidFill>
                <a:effectLst/>
                <a:uFillTx/>
                <a:latin typeface="Constantia"/>
              </a:rPr>
              <a:t>Федеральное государственное автономное образовательное учреждение высшего образования 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r>
              <a:rPr b="0" lang="ru-RU" sz="1400" strike="noStrike" u="none">
                <a:solidFill>
                  <a:schemeClr val="dk1"/>
                </a:solidFill>
                <a:effectLst/>
                <a:uFillTx/>
                <a:latin typeface="Constantia"/>
              </a:rPr>
              <a:t>«Московский физико-технический институт (национальный исследовательский университет)» </a:t>
            </a:r>
            <a:br>
              <a:rPr sz="1400"/>
            </a:br>
            <a:r>
              <a:rPr b="0" lang="ru-RU" sz="1400" strike="noStrike" u="none">
                <a:solidFill>
                  <a:schemeClr val="dk1"/>
                </a:solidFill>
                <a:effectLst/>
                <a:uFillTx/>
                <a:latin typeface="Constantia"/>
              </a:rPr>
              <a:t>Физтех-школа аэрокосмических технологий </a:t>
            </a:r>
            <a:br>
              <a:rPr sz="1400"/>
            </a:br>
            <a:r>
              <a:rPr b="0" lang="ru-RU" sz="1400" strike="noStrike" u="none">
                <a:solidFill>
                  <a:schemeClr val="dk1"/>
                </a:solidFill>
                <a:effectLst/>
                <a:uFillTx/>
                <a:latin typeface="Constantia"/>
              </a:rPr>
              <a:t>Кафедра космического приборостроения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70" name="Picture 4" descr="https://mipt.ru/upload/medialibrary/fee/logo_mfti_prozrachnaya_podlozhka.png"/>
          <p:cNvPicPr/>
          <p:nvPr/>
        </p:nvPicPr>
        <p:blipFill>
          <a:blip r:embed="rId1"/>
          <a:stretch/>
        </p:blipFill>
        <p:spPr>
          <a:xfrm>
            <a:off x="10112760" y="-176760"/>
            <a:ext cx="2136600" cy="14421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71" name="Рисунок 9" descr=""/>
          <p:cNvPicPr/>
          <p:nvPr/>
        </p:nvPicPr>
        <p:blipFill>
          <a:blip r:embed="rId2"/>
          <a:stretch/>
        </p:blipFill>
        <p:spPr>
          <a:xfrm>
            <a:off x="290520" y="318960"/>
            <a:ext cx="1381320" cy="46944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44;p 1"/>
          <p:cNvSpPr/>
          <p:nvPr/>
        </p:nvSpPr>
        <p:spPr>
          <a:xfrm>
            <a:off x="2667600" y="140400"/>
            <a:ext cx="7086960" cy="828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ru-RU" sz="2800" strike="noStrike" u="none">
                <a:solidFill>
                  <a:srgbClr val="000000"/>
                </a:solidFill>
                <a:effectLst/>
                <a:uFillTx/>
                <a:latin typeface="Times New Roman"/>
                <a:ea typeface="Times New Roman"/>
              </a:rPr>
              <a:t>Параметры модели</a:t>
            </a: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33" name="Google Shape;145;p 1" descr=""/>
          <p:cNvPicPr/>
          <p:nvPr/>
        </p:nvPicPr>
        <p:blipFill>
          <a:blip r:embed="rId1"/>
          <a:stretch/>
        </p:blipFill>
        <p:spPr>
          <a:xfrm>
            <a:off x="10112760" y="-176760"/>
            <a:ext cx="2138760" cy="14443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34" name="Google Shape;146;p 1" descr=""/>
          <p:cNvPicPr/>
          <p:nvPr/>
        </p:nvPicPr>
        <p:blipFill>
          <a:blip r:embed="rId2"/>
          <a:stretch/>
        </p:blipFill>
        <p:spPr>
          <a:xfrm>
            <a:off x="290520" y="318960"/>
            <a:ext cx="1383480" cy="4716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35" name="" descr=""/>
          <p:cNvPicPr/>
          <p:nvPr/>
        </p:nvPicPr>
        <p:blipFill>
          <a:blip r:embed="rId3"/>
          <a:srcRect l="0" t="0" r="0" b="13240"/>
          <a:stretch/>
        </p:blipFill>
        <p:spPr>
          <a:xfrm>
            <a:off x="599400" y="1260000"/>
            <a:ext cx="6778800" cy="42966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36" name="Google Shape;137;p 7"/>
          <p:cNvSpPr/>
          <p:nvPr/>
        </p:nvSpPr>
        <p:spPr>
          <a:xfrm>
            <a:off x="720000" y="5531040"/>
            <a:ext cx="4138200" cy="314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ru-RU" sz="1800" strike="noStrike" u="none">
                <a:solidFill>
                  <a:schemeClr val="dk1"/>
                </a:solidFill>
                <a:effectLst/>
                <a:uFillTx/>
                <a:latin typeface="Calibri"/>
                <a:ea typeface="Calibri"/>
              </a:rPr>
              <a:t>Входные параметры модели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7" name="Google Shape;137;p 8"/>
          <p:cNvSpPr/>
          <p:nvPr/>
        </p:nvSpPr>
        <p:spPr>
          <a:xfrm>
            <a:off x="8280000" y="3896280"/>
            <a:ext cx="2593800" cy="314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ru-RU" sz="1800" strike="noStrike" u="none">
                <a:solidFill>
                  <a:schemeClr val="dk1"/>
                </a:solidFill>
                <a:effectLst/>
                <a:uFillTx/>
                <a:latin typeface="Calibri"/>
                <a:ea typeface="Calibri"/>
              </a:rPr>
              <a:t>Координаты целей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8" name="Прямоугольник 1"/>
          <p:cNvSpPr/>
          <p:nvPr/>
        </p:nvSpPr>
        <p:spPr>
          <a:xfrm>
            <a:off x="11700000" y="6233400"/>
            <a:ext cx="48564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fld id="{5E3BD8C5-D294-4CFF-94A6-4C1390485F60}" type="slidenum">
              <a:rPr b="0" lang="ru-RU" sz="2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1</a:t>
            </a:fld>
            <a:endParaRPr b="0" lang="ru-RU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39" name="" descr=""/>
          <p:cNvPicPr/>
          <p:nvPr/>
        </p:nvPicPr>
        <p:blipFill>
          <a:blip r:embed="rId4"/>
          <a:stretch/>
        </p:blipFill>
        <p:spPr>
          <a:xfrm>
            <a:off x="8238960" y="1260000"/>
            <a:ext cx="2379600" cy="262728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25;p17"/>
          <p:cNvSpPr/>
          <p:nvPr/>
        </p:nvSpPr>
        <p:spPr>
          <a:xfrm>
            <a:off x="2697840" y="183960"/>
            <a:ext cx="7084080" cy="82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r>
              <a:rPr b="1" lang="ru-RU" sz="2800" strike="noStrike" u="none">
                <a:solidFill>
                  <a:srgbClr val="000000"/>
                </a:solidFill>
                <a:effectLst/>
                <a:uFillTx/>
                <a:latin typeface="Times New Roman"/>
                <a:ea typeface="Times New Roman"/>
              </a:rPr>
              <a:t>Реализация алгоритма синтеза РЛИ</a:t>
            </a: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41" name="Google Shape;126;p17" descr=""/>
          <p:cNvPicPr/>
          <p:nvPr/>
        </p:nvPicPr>
        <p:blipFill>
          <a:blip r:embed="rId1"/>
          <a:stretch/>
        </p:blipFill>
        <p:spPr>
          <a:xfrm>
            <a:off x="10112760" y="-176760"/>
            <a:ext cx="2136240" cy="14418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42" name="Google Shape;127;p17" descr=""/>
          <p:cNvPicPr/>
          <p:nvPr/>
        </p:nvPicPr>
        <p:blipFill>
          <a:blip r:embed="rId2"/>
          <a:stretch/>
        </p:blipFill>
        <p:spPr>
          <a:xfrm>
            <a:off x="290520" y="318960"/>
            <a:ext cx="1380960" cy="4690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43" name="Прямоугольник 119"/>
          <p:cNvSpPr/>
          <p:nvPr/>
        </p:nvSpPr>
        <p:spPr>
          <a:xfrm>
            <a:off x="11700000" y="6233040"/>
            <a:ext cx="483840" cy="453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fld id="{8065F74B-64B1-4A02-9621-B99B086E8914}" type="slidenum">
              <a:rPr b="0" lang="ru-RU" sz="2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&lt;номер&gt;</a:t>
            </a:fld>
            <a:endParaRPr b="0" lang="ru-RU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44" name="Рисунок 120" descr=""/>
          <p:cNvPicPr/>
          <p:nvPr/>
        </p:nvPicPr>
        <p:blipFill>
          <a:blip r:embed="rId3"/>
          <a:stretch/>
        </p:blipFill>
        <p:spPr>
          <a:xfrm>
            <a:off x="2495880" y="822600"/>
            <a:ext cx="7196400" cy="583344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54;p20"/>
          <p:cNvSpPr/>
          <p:nvPr/>
        </p:nvSpPr>
        <p:spPr>
          <a:xfrm>
            <a:off x="2697840" y="183960"/>
            <a:ext cx="7084440" cy="82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r>
              <a:rPr b="1" lang="ru-RU" sz="2800" strike="noStrike" u="none">
                <a:solidFill>
                  <a:srgbClr val="000000"/>
                </a:solidFill>
                <a:effectLst/>
                <a:uFillTx/>
                <a:latin typeface="Times New Roman"/>
                <a:ea typeface="Times New Roman"/>
              </a:rPr>
              <a:t>Реализация алгоритма синтеза РЛИ</a:t>
            </a: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46" name="Google Shape;155;p20" descr=""/>
          <p:cNvPicPr/>
          <p:nvPr/>
        </p:nvPicPr>
        <p:blipFill>
          <a:blip r:embed="rId1"/>
          <a:stretch/>
        </p:blipFill>
        <p:spPr>
          <a:xfrm>
            <a:off x="10112760" y="-176760"/>
            <a:ext cx="2136240" cy="14418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47" name="Google Shape;156;p20" descr=""/>
          <p:cNvPicPr/>
          <p:nvPr/>
        </p:nvPicPr>
        <p:blipFill>
          <a:blip r:embed="rId2"/>
          <a:stretch/>
        </p:blipFill>
        <p:spPr>
          <a:xfrm>
            <a:off x="290520" y="318960"/>
            <a:ext cx="1380960" cy="4690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48" name="Google Shape;157;p20" descr=""/>
          <p:cNvPicPr/>
          <p:nvPr/>
        </p:nvPicPr>
        <p:blipFill>
          <a:blip r:embed="rId3"/>
          <a:stretch/>
        </p:blipFill>
        <p:spPr>
          <a:xfrm>
            <a:off x="7984800" y="3628080"/>
            <a:ext cx="3161160" cy="15782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49" name="Google Shape;158;p20" descr=""/>
          <p:cNvPicPr/>
          <p:nvPr/>
        </p:nvPicPr>
        <p:blipFill>
          <a:blip r:embed="rId4"/>
          <a:stretch/>
        </p:blipFill>
        <p:spPr>
          <a:xfrm>
            <a:off x="7783920" y="956880"/>
            <a:ext cx="3480120" cy="26089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50" name="Google Shape;162;p20" descr=""/>
          <p:cNvPicPr/>
          <p:nvPr/>
        </p:nvPicPr>
        <p:blipFill>
          <a:blip r:embed="rId5"/>
          <a:stretch/>
        </p:blipFill>
        <p:spPr>
          <a:xfrm>
            <a:off x="648360" y="3798720"/>
            <a:ext cx="3480120" cy="26089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51" name="Google Shape;163;p20" descr=""/>
          <p:cNvPicPr/>
          <p:nvPr/>
        </p:nvPicPr>
        <p:blipFill>
          <a:blip r:embed="rId6"/>
          <a:stretch/>
        </p:blipFill>
        <p:spPr>
          <a:xfrm>
            <a:off x="4215960" y="3798720"/>
            <a:ext cx="3480120" cy="26089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52" name="Прямоугольник 131"/>
          <p:cNvSpPr/>
          <p:nvPr/>
        </p:nvSpPr>
        <p:spPr>
          <a:xfrm>
            <a:off x="11520000" y="6233040"/>
            <a:ext cx="484200" cy="45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fld id="{95446737-A805-49D5-A5AA-6B80C5584E83}" type="slidenum">
              <a:rPr b="0" lang="ru-RU" sz="2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&lt;номер&gt;</a:t>
            </a:fld>
            <a:endParaRPr b="0" lang="ru-RU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3" name="Стрелка вправо 132"/>
          <p:cNvSpPr/>
          <p:nvPr/>
        </p:nvSpPr>
        <p:spPr>
          <a:xfrm>
            <a:off x="3841200" y="2088000"/>
            <a:ext cx="405000" cy="144360"/>
          </a:xfrm>
          <a:prstGeom prst="rightArrow">
            <a:avLst>
              <a:gd name="adj1" fmla="val 50000"/>
              <a:gd name="adj2" fmla="val 69581"/>
            </a:avLst>
          </a:pr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28440" bIns="28440" anchor="ctr">
            <a:noAutofit/>
          </a:bodyPr>
          <a:p>
            <a:pPr defTabSz="914400">
              <a:lnSpc>
                <a:spcPct val="100000"/>
              </a:lnSpc>
            </a:pPr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54" name="Стрелка вправо 133"/>
          <p:cNvSpPr/>
          <p:nvPr/>
        </p:nvSpPr>
        <p:spPr>
          <a:xfrm>
            <a:off x="7477560" y="2088360"/>
            <a:ext cx="327600" cy="144360"/>
          </a:xfrm>
          <a:prstGeom prst="rightArrow">
            <a:avLst>
              <a:gd name="adj1" fmla="val 50000"/>
              <a:gd name="adj2" fmla="val 56342"/>
            </a:avLst>
          </a:pr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28440" bIns="28440" anchor="ctr">
            <a:noAutofit/>
          </a:bodyPr>
          <a:p>
            <a:pPr defTabSz="914400">
              <a:lnSpc>
                <a:spcPct val="100000"/>
              </a:lnSpc>
            </a:pPr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55" name="Стрелка вправо 134"/>
          <p:cNvSpPr/>
          <p:nvPr/>
        </p:nvSpPr>
        <p:spPr>
          <a:xfrm>
            <a:off x="11005560" y="2088360"/>
            <a:ext cx="405000" cy="144360"/>
          </a:xfrm>
          <a:prstGeom prst="rightArrow">
            <a:avLst>
              <a:gd name="adj1" fmla="val 50000"/>
              <a:gd name="adj2" fmla="val 69581"/>
            </a:avLst>
          </a:pr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28440" bIns="28440" anchor="ctr">
            <a:noAutofit/>
          </a:bodyPr>
          <a:p>
            <a:pPr defTabSz="914400">
              <a:lnSpc>
                <a:spcPct val="100000"/>
              </a:lnSpc>
            </a:pPr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56" name="Стрелка вправо 135"/>
          <p:cNvSpPr/>
          <p:nvPr/>
        </p:nvSpPr>
        <p:spPr>
          <a:xfrm>
            <a:off x="3913560" y="5004360"/>
            <a:ext cx="405000" cy="144360"/>
          </a:xfrm>
          <a:prstGeom prst="rightArrow">
            <a:avLst>
              <a:gd name="adj1" fmla="val 50000"/>
              <a:gd name="adj2" fmla="val 69581"/>
            </a:avLst>
          </a:pr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28440" bIns="28440" anchor="ctr">
            <a:noAutofit/>
          </a:bodyPr>
          <a:p>
            <a:pPr defTabSz="914400">
              <a:lnSpc>
                <a:spcPct val="100000"/>
              </a:lnSpc>
            </a:pPr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57" name="Стрелка вправо 136"/>
          <p:cNvSpPr/>
          <p:nvPr/>
        </p:nvSpPr>
        <p:spPr>
          <a:xfrm>
            <a:off x="241920" y="5004720"/>
            <a:ext cx="405000" cy="144360"/>
          </a:xfrm>
          <a:prstGeom prst="rightArrow">
            <a:avLst>
              <a:gd name="adj1" fmla="val 50000"/>
              <a:gd name="adj2" fmla="val 69581"/>
            </a:avLst>
          </a:pr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28440" bIns="28440" anchor="ctr">
            <a:noAutofit/>
          </a:bodyPr>
          <a:p>
            <a:pPr defTabSz="914400">
              <a:lnSpc>
                <a:spcPct val="100000"/>
              </a:lnSpc>
            </a:pPr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58" name="Стрелка вправо 137"/>
          <p:cNvSpPr/>
          <p:nvPr/>
        </p:nvSpPr>
        <p:spPr>
          <a:xfrm rot="20052600">
            <a:off x="7570080" y="4581000"/>
            <a:ext cx="405000" cy="144360"/>
          </a:xfrm>
          <a:prstGeom prst="rightArrow">
            <a:avLst>
              <a:gd name="adj1" fmla="val 50000"/>
              <a:gd name="adj2" fmla="val 69581"/>
            </a:avLst>
          </a:pr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28440" bIns="28440" anchor="ctr">
            <a:noAutofit/>
          </a:bodyPr>
          <a:p>
            <a:pPr defTabSz="914400">
              <a:lnSpc>
                <a:spcPct val="100000"/>
              </a:lnSpc>
            </a:pPr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59" name="Стрелка вправо 138"/>
          <p:cNvSpPr/>
          <p:nvPr/>
        </p:nvSpPr>
        <p:spPr>
          <a:xfrm flipV="1" rot="1547400">
            <a:off x="7562160" y="5556600"/>
            <a:ext cx="405000" cy="144360"/>
          </a:xfrm>
          <a:prstGeom prst="rightArrow">
            <a:avLst>
              <a:gd name="adj1" fmla="val 50000"/>
              <a:gd name="adj2" fmla="val 69410"/>
            </a:avLst>
          </a:pr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28440" bIns="28440" anchor="ctr">
            <a:noAutofit/>
          </a:bodyPr>
          <a:p>
            <a:pPr defTabSz="914400">
              <a:lnSpc>
                <a:spcPct val="100000"/>
              </a:lnSpc>
            </a:pPr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160" name="" descr=""/>
          <p:cNvPicPr/>
          <p:nvPr/>
        </p:nvPicPr>
        <p:blipFill>
          <a:blip r:embed="rId7"/>
          <a:stretch/>
        </p:blipFill>
        <p:spPr>
          <a:xfrm>
            <a:off x="648360" y="882360"/>
            <a:ext cx="3480120" cy="26089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61" name="" descr=""/>
          <p:cNvPicPr/>
          <p:nvPr/>
        </p:nvPicPr>
        <p:blipFill>
          <a:blip r:embed="rId8"/>
          <a:stretch/>
        </p:blipFill>
        <p:spPr>
          <a:xfrm>
            <a:off x="4215960" y="894600"/>
            <a:ext cx="3562920" cy="26712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62" name="" descr=""/>
          <p:cNvPicPr/>
          <p:nvPr/>
        </p:nvPicPr>
        <p:blipFill>
          <a:blip r:embed="rId9"/>
          <a:stretch/>
        </p:blipFill>
        <p:spPr>
          <a:xfrm>
            <a:off x="8019000" y="5318640"/>
            <a:ext cx="3123000" cy="139428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54;p 1"/>
          <p:cNvSpPr/>
          <p:nvPr/>
        </p:nvSpPr>
        <p:spPr>
          <a:xfrm>
            <a:off x="2697840" y="183960"/>
            <a:ext cx="7084440" cy="82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r>
              <a:rPr b="1" lang="ru-RU" sz="2800" strike="noStrike" u="none">
                <a:solidFill>
                  <a:srgbClr val="000000"/>
                </a:solidFill>
                <a:effectLst/>
                <a:uFillTx/>
                <a:latin typeface="Times New Roman"/>
                <a:ea typeface="Times New Roman"/>
              </a:rPr>
              <a:t>Влияние траекторных искажений на РЛИ</a:t>
            </a: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64" name="Google Shape;155;p 1" descr=""/>
          <p:cNvPicPr/>
          <p:nvPr/>
        </p:nvPicPr>
        <p:blipFill>
          <a:blip r:embed="rId1"/>
          <a:stretch/>
        </p:blipFill>
        <p:spPr>
          <a:xfrm>
            <a:off x="10112760" y="-176760"/>
            <a:ext cx="2136240" cy="14418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65" name="Google Shape;156;p 1" descr=""/>
          <p:cNvPicPr/>
          <p:nvPr/>
        </p:nvPicPr>
        <p:blipFill>
          <a:blip r:embed="rId2"/>
          <a:stretch/>
        </p:blipFill>
        <p:spPr>
          <a:xfrm>
            <a:off x="290520" y="318960"/>
            <a:ext cx="1380960" cy="4690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66" name="Прямоугольник 4"/>
          <p:cNvSpPr/>
          <p:nvPr/>
        </p:nvSpPr>
        <p:spPr>
          <a:xfrm>
            <a:off x="11520000" y="6233040"/>
            <a:ext cx="484200" cy="45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fld id="{DAB00A5D-3E34-464D-89F4-4A5AB66C7227}" type="slidenum">
              <a:rPr b="0" lang="ru-RU" sz="2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&lt;номер&gt;</a:t>
            </a:fld>
            <a:endParaRPr b="0" lang="ru-RU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7" name="Стрелка вправо 1"/>
          <p:cNvSpPr/>
          <p:nvPr/>
        </p:nvSpPr>
        <p:spPr>
          <a:xfrm>
            <a:off x="3841200" y="2088000"/>
            <a:ext cx="405000" cy="144360"/>
          </a:xfrm>
          <a:prstGeom prst="rightArrow">
            <a:avLst>
              <a:gd name="adj1" fmla="val 50000"/>
              <a:gd name="adj2" fmla="val 69581"/>
            </a:avLst>
          </a:pr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28440" bIns="28440" anchor="ctr">
            <a:noAutofit/>
          </a:bodyPr>
          <a:p>
            <a:pPr>
              <a:lnSpc>
                <a:spcPct val="100000"/>
              </a:lnSpc>
            </a:pPr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68" name="Стрелка вправо 2"/>
          <p:cNvSpPr/>
          <p:nvPr/>
        </p:nvSpPr>
        <p:spPr>
          <a:xfrm>
            <a:off x="7477560" y="2088360"/>
            <a:ext cx="327600" cy="144360"/>
          </a:xfrm>
          <a:prstGeom prst="rightArrow">
            <a:avLst>
              <a:gd name="adj1" fmla="val 50000"/>
              <a:gd name="adj2" fmla="val 56342"/>
            </a:avLst>
          </a:pr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28440" bIns="28440" anchor="ctr">
            <a:noAutofit/>
          </a:bodyPr>
          <a:p>
            <a:pPr>
              <a:lnSpc>
                <a:spcPct val="100000"/>
              </a:lnSpc>
            </a:pPr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69" name="Стрелка вправо 3"/>
          <p:cNvSpPr/>
          <p:nvPr/>
        </p:nvSpPr>
        <p:spPr>
          <a:xfrm>
            <a:off x="11005560" y="2088360"/>
            <a:ext cx="405000" cy="144360"/>
          </a:xfrm>
          <a:prstGeom prst="rightArrow">
            <a:avLst>
              <a:gd name="adj1" fmla="val 50000"/>
              <a:gd name="adj2" fmla="val 69581"/>
            </a:avLst>
          </a:pr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28440" bIns="28440" anchor="ctr">
            <a:noAutofit/>
          </a:bodyPr>
          <a:p>
            <a:pPr>
              <a:lnSpc>
                <a:spcPct val="100000"/>
              </a:lnSpc>
            </a:pPr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70" name="Стрелка вправо 4"/>
          <p:cNvSpPr/>
          <p:nvPr/>
        </p:nvSpPr>
        <p:spPr>
          <a:xfrm>
            <a:off x="3913560" y="5004360"/>
            <a:ext cx="405000" cy="144360"/>
          </a:xfrm>
          <a:prstGeom prst="rightArrow">
            <a:avLst>
              <a:gd name="adj1" fmla="val 50000"/>
              <a:gd name="adj2" fmla="val 69581"/>
            </a:avLst>
          </a:pr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28440" bIns="28440" anchor="ctr">
            <a:noAutofit/>
          </a:bodyPr>
          <a:p>
            <a:pPr>
              <a:lnSpc>
                <a:spcPct val="100000"/>
              </a:lnSpc>
            </a:pPr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71" name="Стрелка вправо 5"/>
          <p:cNvSpPr/>
          <p:nvPr/>
        </p:nvSpPr>
        <p:spPr>
          <a:xfrm>
            <a:off x="241920" y="5004720"/>
            <a:ext cx="405000" cy="144360"/>
          </a:xfrm>
          <a:prstGeom prst="rightArrow">
            <a:avLst>
              <a:gd name="adj1" fmla="val 50000"/>
              <a:gd name="adj2" fmla="val 69581"/>
            </a:avLst>
          </a:pr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28440" bIns="28440" anchor="ctr">
            <a:noAutofit/>
          </a:bodyPr>
          <a:p>
            <a:pPr>
              <a:lnSpc>
                <a:spcPct val="100000"/>
              </a:lnSpc>
            </a:pPr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72" name="Стрелка вправо 6"/>
          <p:cNvSpPr/>
          <p:nvPr/>
        </p:nvSpPr>
        <p:spPr>
          <a:xfrm rot="20052600">
            <a:off x="7570080" y="4581000"/>
            <a:ext cx="405000" cy="144360"/>
          </a:xfrm>
          <a:prstGeom prst="rightArrow">
            <a:avLst>
              <a:gd name="adj1" fmla="val 50000"/>
              <a:gd name="adj2" fmla="val 69581"/>
            </a:avLst>
          </a:pr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28440" bIns="28440" anchor="ctr">
            <a:noAutofit/>
          </a:bodyPr>
          <a:p>
            <a:pPr>
              <a:lnSpc>
                <a:spcPct val="100000"/>
              </a:lnSpc>
            </a:pPr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73" name="Стрелка вправо 7"/>
          <p:cNvSpPr/>
          <p:nvPr/>
        </p:nvSpPr>
        <p:spPr>
          <a:xfrm flipV="1" rot="1547400">
            <a:off x="7562160" y="5556600"/>
            <a:ext cx="405000" cy="144360"/>
          </a:xfrm>
          <a:prstGeom prst="rightArrow">
            <a:avLst>
              <a:gd name="adj1" fmla="val 50000"/>
              <a:gd name="adj2" fmla="val 69410"/>
            </a:avLst>
          </a:pr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28440" bIns="28440" anchor="ctr">
            <a:noAutofit/>
          </a:bodyPr>
          <a:p>
            <a:pPr>
              <a:lnSpc>
                <a:spcPct val="100000"/>
              </a:lnSpc>
            </a:pPr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174" name="" descr=""/>
          <p:cNvPicPr/>
          <p:nvPr/>
        </p:nvPicPr>
        <p:blipFill>
          <a:blip r:embed="rId3"/>
          <a:stretch/>
        </p:blipFill>
        <p:spPr>
          <a:xfrm>
            <a:off x="648360" y="882360"/>
            <a:ext cx="3480120" cy="26089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75" name="" descr=""/>
          <p:cNvPicPr/>
          <p:nvPr/>
        </p:nvPicPr>
        <p:blipFill>
          <a:blip r:embed="rId4"/>
          <a:stretch/>
        </p:blipFill>
        <p:spPr>
          <a:xfrm>
            <a:off x="4215960" y="894600"/>
            <a:ext cx="3562920" cy="26712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76" name="" descr=""/>
          <p:cNvPicPr/>
          <p:nvPr/>
        </p:nvPicPr>
        <p:blipFill>
          <a:blip r:embed="rId5"/>
          <a:stretch/>
        </p:blipFill>
        <p:spPr>
          <a:xfrm>
            <a:off x="7783920" y="956880"/>
            <a:ext cx="3480120" cy="26089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77" name="" descr=""/>
          <p:cNvPicPr/>
          <p:nvPr/>
        </p:nvPicPr>
        <p:blipFill>
          <a:blip r:embed="rId6"/>
          <a:stretch/>
        </p:blipFill>
        <p:spPr>
          <a:xfrm>
            <a:off x="648360" y="3798720"/>
            <a:ext cx="3480120" cy="26089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78" name="" descr=""/>
          <p:cNvPicPr/>
          <p:nvPr/>
        </p:nvPicPr>
        <p:blipFill>
          <a:blip r:embed="rId7"/>
          <a:stretch/>
        </p:blipFill>
        <p:spPr>
          <a:xfrm>
            <a:off x="4206600" y="3827160"/>
            <a:ext cx="3480120" cy="26089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79" name="" descr=""/>
          <p:cNvPicPr/>
          <p:nvPr/>
        </p:nvPicPr>
        <p:blipFill>
          <a:blip r:embed="rId8"/>
          <a:stretch/>
        </p:blipFill>
        <p:spPr>
          <a:xfrm>
            <a:off x="7984800" y="3628080"/>
            <a:ext cx="3161520" cy="15786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80" name="" descr=""/>
          <p:cNvPicPr/>
          <p:nvPr/>
        </p:nvPicPr>
        <p:blipFill>
          <a:blip r:embed="rId9"/>
          <a:stretch/>
        </p:blipFill>
        <p:spPr>
          <a:xfrm>
            <a:off x="8019000" y="5318640"/>
            <a:ext cx="3123360" cy="139464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25;p17"/>
          <p:cNvSpPr/>
          <p:nvPr/>
        </p:nvSpPr>
        <p:spPr>
          <a:xfrm>
            <a:off x="2697840" y="183960"/>
            <a:ext cx="7084080" cy="82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r>
              <a:rPr b="1" lang="ru-RU" sz="2800" strike="noStrike" u="none">
                <a:solidFill>
                  <a:srgbClr val="000000"/>
                </a:solidFill>
                <a:effectLst/>
                <a:uFillTx/>
                <a:latin typeface="Times New Roman"/>
                <a:ea typeface="Times New Roman"/>
              </a:rPr>
              <a:t>Анализ качества работы алгоритмов</a:t>
            </a: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82" name="Google Shape;126;p17" descr=""/>
          <p:cNvPicPr/>
          <p:nvPr/>
        </p:nvPicPr>
        <p:blipFill>
          <a:blip r:embed="rId1"/>
          <a:stretch/>
        </p:blipFill>
        <p:spPr>
          <a:xfrm>
            <a:off x="10112760" y="-176760"/>
            <a:ext cx="2136240" cy="14418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83" name="Google Shape;127;p17" descr=""/>
          <p:cNvPicPr/>
          <p:nvPr/>
        </p:nvPicPr>
        <p:blipFill>
          <a:blip r:embed="rId2"/>
          <a:stretch/>
        </p:blipFill>
        <p:spPr>
          <a:xfrm>
            <a:off x="290520" y="318960"/>
            <a:ext cx="1380960" cy="4690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84" name="PlaceHolder 1"/>
          <p:cNvSpPr/>
          <p:nvPr/>
        </p:nvSpPr>
        <p:spPr>
          <a:xfrm>
            <a:off x="720000" y="1089720"/>
            <a:ext cx="10256400" cy="3748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just" defTabSz="91440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ru-RU" sz="2000" strike="noStrike" u="none">
                <a:solidFill>
                  <a:schemeClr val="dk1"/>
                </a:solidFill>
                <a:effectLst/>
                <a:uFillTx/>
                <a:latin typeface="Times New Roman"/>
              </a:rPr>
              <a:t>Оценка качества работы алгоритмов компенсации производится на основании параметров функции отклика цели (по осям азимута и дальности):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" indent="-216000" algn="just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1" lang="ru-RU" sz="2000" strike="noStrike" u="none">
                <a:solidFill>
                  <a:schemeClr val="dk1"/>
                </a:solidFill>
                <a:effectLst/>
                <a:uFillTx/>
                <a:latin typeface="Times New Roman"/>
              </a:rPr>
              <a:t>Пространственное разрешение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" indent="-216000" algn="just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1" lang="ru-RU" sz="2000" strike="noStrike" u="none">
                <a:solidFill>
                  <a:schemeClr val="dk1"/>
                </a:solidFill>
                <a:effectLst/>
                <a:uFillTx/>
                <a:latin typeface="Times New Roman"/>
              </a:rPr>
              <a:t>Относительный уровень боковых лепестков (PSLR)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" indent="-216000" algn="just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1" lang="ru-RU" sz="20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Microsoft YaHei"/>
              </a:rPr>
              <a:t>Интегральный уровень боковых лепестков (ISLR)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just" defTabSz="91440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just" defTabSz="91440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5" name="Прямоугольник 143"/>
          <p:cNvSpPr/>
          <p:nvPr/>
        </p:nvSpPr>
        <p:spPr>
          <a:xfrm>
            <a:off x="11700000" y="6233040"/>
            <a:ext cx="48564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fld id="{49888D7A-21A0-4185-AEBC-73B0688C5669}" type="slidenum">
              <a:rPr b="0" lang="ru-RU" sz="2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&lt;номер&gt;</a:t>
            </a:fld>
            <a:endParaRPr b="0" lang="ru-RU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86" name="" descr=""/>
          <p:cNvPicPr/>
          <p:nvPr/>
        </p:nvPicPr>
        <p:blipFill>
          <a:blip r:embed="rId3"/>
          <a:stretch/>
        </p:blipFill>
        <p:spPr>
          <a:xfrm>
            <a:off x="181800" y="3853800"/>
            <a:ext cx="5887080" cy="26244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87" name="Прямоугольник 145"/>
          <p:cNvSpPr/>
          <p:nvPr/>
        </p:nvSpPr>
        <p:spPr>
          <a:xfrm>
            <a:off x="1620000" y="3780000"/>
            <a:ext cx="3238200" cy="25668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defTabSz="914400">
              <a:lnSpc>
                <a:spcPct val="100000"/>
              </a:lnSpc>
            </a:pP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8" name="Google Shape;136;p 1"/>
          <p:cNvSpPr/>
          <p:nvPr/>
        </p:nvSpPr>
        <p:spPr>
          <a:xfrm>
            <a:off x="911520" y="3646440"/>
            <a:ext cx="4690800" cy="311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1" lang="en-US" sz="1800" strike="noStrike" u="none">
                <a:solidFill>
                  <a:schemeClr val="dk1"/>
                </a:solidFill>
                <a:effectLst/>
                <a:uFillTx/>
                <a:latin typeface="Calibri"/>
                <a:ea typeface="Calibri"/>
              </a:rPr>
              <a:t>Измерение</a:t>
            </a:r>
            <a:r>
              <a:rPr b="1" lang="ru-RU" sz="1800" strike="noStrike" u="none">
                <a:solidFill>
                  <a:schemeClr val="dk1"/>
                </a:solidFill>
                <a:effectLst/>
                <a:uFillTx/>
                <a:latin typeface="Calibri"/>
                <a:ea typeface="Calibri"/>
              </a:rPr>
              <a:t> пространственного</a:t>
            </a:r>
            <a:r>
              <a:rPr b="1" lang="en-US" sz="1800" strike="noStrike" u="none">
                <a:solidFill>
                  <a:schemeClr val="dk1"/>
                </a:solidFill>
                <a:effectLst/>
                <a:uFillTx/>
                <a:latin typeface="Calibri"/>
                <a:ea typeface="Calibri"/>
              </a:rPr>
              <a:t> разрешения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89" name="Рисунок 147" descr=""/>
          <p:cNvPicPr/>
          <p:nvPr/>
        </p:nvPicPr>
        <p:blipFill>
          <a:blip r:embed="rId4"/>
          <a:stretch/>
        </p:blipFill>
        <p:spPr>
          <a:xfrm>
            <a:off x="5580000" y="3853800"/>
            <a:ext cx="5888880" cy="26262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90" name="Google Shape;136;p 2"/>
          <p:cNvSpPr/>
          <p:nvPr/>
        </p:nvSpPr>
        <p:spPr>
          <a:xfrm>
            <a:off x="6480000" y="3646440"/>
            <a:ext cx="4678200" cy="311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1" lang="en-US" sz="1800" strike="noStrike" u="none">
                <a:solidFill>
                  <a:schemeClr val="dk1"/>
                </a:solidFill>
                <a:effectLst/>
                <a:uFillTx/>
                <a:latin typeface="Calibri"/>
                <a:ea typeface="Calibri"/>
              </a:rPr>
              <a:t>Измерение уровней боковых лепестков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1" name=""/>
          <p:cNvSpPr/>
          <p:nvPr/>
        </p:nvSpPr>
        <p:spPr>
          <a:xfrm>
            <a:off x="7200000" y="2630160"/>
            <a:ext cx="2099520" cy="871200"/>
          </a:xfrm>
          <a:prstGeom prst="rect">
            <a:avLst/>
          </a:prstGeom>
          <a:blipFill rotWithShape="0">
            <a:blip r:embed="rId5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192" name=""/>
              <p:cNvSpPr txBox="1"/>
              <p:nvPr/>
            </p:nvSpPr>
            <p:spPr>
              <a:xfrm>
                <a:off x="5461200" y="3104280"/>
                <a:ext cx="1269720" cy="63468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/>
                </a14:m>
              </a:p>
            </p:txBody>
          </p:sp>
        </mc:Choice>
        <mc:Fallback>
          <p:sp>
            <p:nvSpPr>
              <p:cNvPr id="192" name=""/>
              <p:cNvSpPr txBox="1"/>
              <p:nvPr/>
            </p:nvSpPr>
            <p:spPr>
              <a:xfrm>
                <a:off x="5461200" y="3104280"/>
                <a:ext cx="1269720" cy="63468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</p:sp>
        </mc:Fallback>
      </mc:AlternateContent>
      <mc:AlternateContent>
        <mc:Choice xmlns:a14="http://schemas.microsoft.com/office/drawing/2010/main" Requires="a14">
          <p:sp>
            <p:nvSpPr>
              <p:cNvPr id="193" name=""/>
              <p:cNvSpPr txBox="1"/>
              <p:nvPr/>
            </p:nvSpPr>
            <p:spPr>
              <a:xfrm>
                <a:off x="7234920" y="2019600"/>
                <a:ext cx="1540080" cy="32040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PSLR</m:t>
                    </m:r>
                    <m:r>
                      <m:t xml:space="preserve">=</m:t>
                    </m:r>
                    <m:sSub>
                      <m:e>
                        <m:r>
                          <m:t xml:space="preserve">P</m:t>
                        </m:r>
                      </m:e>
                      <m:sub>
                        <m:r>
                          <m:t xml:space="preserve">1</m:t>
                        </m:r>
                      </m:sub>
                    </m:sSub>
                    <m:r>
                      <m:t xml:space="preserve">−</m:t>
                    </m:r>
                    <m:sSub>
                      <m:e>
                        <m:r>
                          <m:t xml:space="preserve">P</m:t>
                        </m:r>
                      </m:e>
                      <m:sub>
                        <m:r>
                          <m:t xml:space="preserve">0</m:t>
                        </m:r>
                      </m:sub>
                    </m:sSub>
                  </m:oMath>
                </a14:m>
              </a:p>
            </p:txBody>
          </p:sp>
        </mc:Choice>
        <mc:Fallback>
          <p:sp>
            <p:nvSpPr>
              <p:cNvPr id="193" name=""/>
              <p:cNvSpPr txBox="1"/>
              <p:nvPr/>
            </p:nvSpPr>
            <p:spPr>
              <a:xfrm>
                <a:off x="7234920" y="2019600"/>
                <a:ext cx="1540080" cy="32040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</p:sp>
        </mc:Fallback>
      </mc:AlternateContent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25;p 4"/>
          <p:cNvSpPr/>
          <p:nvPr/>
        </p:nvSpPr>
        <p:spPr>
          <a:xfrm>
            <a:off x="2697840" y="183960"/>
            <a:ext cx="7084080" cy="82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r>
              <a:rPr b="1" lang="ru-RU" sz="2800" strike="noStrike" u="none">
                <a:solidFill>
                  <a:srgbClr val="000000"/>
                </a:solidFill>
                <a:effectLst/>
                <a:uFillTx/>
                <a:latin typeface="Times New Roman"/>
                <a:ea typeface="Times New Roman"/>
              </a:rPr>
              <a:t>Анализ качества работы алгоритмов</a:t>
            </a: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95" name="Google Shape;126;p 4" descr=""/>
          <p:cNvPicPr/>
          <p:nvPr/>
        </p:nvPicPr>
        <p:blipFill>
          <a:blip r:embed="rId1"/>
          <a:stretch/>
        </p:blipFill>
        <p:spPr>
          <a:xfrm>
            <a:off x="10112760" y="-176760"/>
            <a:ext cx="2136240" cy="14418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96" name="Google Shape;127;p 4" descr=""/>
          <p:cNvPicPr/>
          <p:nvPr/>
        </p:nvPicPr>
        <p:blipFill>
          <a:blip r:embed="rId2"/>
          <a:stretch/>
        </p:blipFill>
        <p:spPr>
          <a:xfrm>
            <a:off x="290520" y="318960"/>
            <a:ext cx="1380960" cy="4690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97" name="PlaceHolder 5"/>
          <p:cNvSpPr/>
          <p:nvPr/>
        </p:nvSpPr>
        <p:spPr>
          <a:xfrm>
            <a:off x="720000" y="1089720"/>
            <a:ext cx="10256400" cy="3748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just" defTabSz="91440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ru-RU" sz="2000" strike="noStrike" u="none">
                <a:solidFill>
                  <a:schemeClr val="dk1"/>
                </a:solidFill>
                <a:effectLst/>
                <a:uFillTx/>
                <a:latin typeface="Times New Roman"/>
              </a:rPr>
              <a:t>Критерий сфокусированности РЛИ: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" indent="-216000" algn="just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1" lang="ru-RU" sz="2000" strike="noStrike" u="none">
                <a:solidFill>
                  <a:schemeClr val="dk1"/>
                </a:solidFill>
                <a:effectLst/>
                <a:uFillTx/>
                <a:latin typeface="Times New Roman"/>
              </a:rPr>
              <a:t>Ухудшение разрешения не более, чем в </a:t>
            </a:r>
            <a:r>
              <a:rPr b="1" lang="ru-RU" sz="20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1,5 </a:t>
            </a:r>
            <a:r>
              <a:rPr b="1" lang="ru-RU" sz="2000" strike="noStrike" u="none">
                <a:solidFill>
                  <a:schemeClr val="dk1"/>
                </a:solidFill>
                <a:effectLst/>
                <a:uFillTx/>
                <a:latin typeface="Times New Roman"/>
              </a:rPr>
              <a:t>раза от теоретического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" indent="-216000" algn="just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1" lang="ru-RU" sz="20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Microsoft YaHei"/>
              </a:rPr>
              <a:t>Относительный уровень боковых лепестков не менее </a:t>
            </a:r>
            <a:r>
              <a:rPr b="1" lang="ru-RU" sz="2000" strike="noStrike" u="none">
                <a:solidFill>
                  <a:srgbClr val="000000"/>
                </a:solidFill>
                <a:effectLst/>
                <a:uFillTx/>
                <a:latin typeface="Times New Roman"/>
                <a:ea typeface="Microsoft YaHei"/>
              </a:rPr>
              <a:t>-9</a:t>
            </a:r>
            <a:r>
              <a:rPr b="1" lang="ru-RU" sz="2000" strike="noStrike" u="none">
                <a:solidFill>
                  <a:srgbClr val="ff0000"/>
                </a:solidFill>
                <a:effectLst/>
                <a:uFillTx/>
                <a:latin typeface="Times New Roman"/>
                <a:ea typeface="Microsoft YaHei"/>
              </a:rPr>
              <a:t> </a:t>
            </a:r>
            <a:r>
              <a:rPr b="1" lang="ru-RU" sz="20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Microsoft YaHei"/>
              </a:rPr>
              <a:t>дБ (теоретическое значение -13 дБ для прямоугольного окна)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" indent="-216000" algn="just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1" lang="ru-RU" sz="20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Microsoft YaHei"/>
              </a:rPr>
              <a:t>Интегральный уровень боковых лепестков не менее </a:t>
            </a:r>
            <a:r>
              <a:rPr b="1" lang="ru-RU" sz="2000" strike="noStrike" u="none">
                <a:solidFill>
                  <a:srgbClr val="000000"/>
                </a:solidFill>
                <a:effectLst/>
                <a:uFillTx/>
                <a:latin typeface="Times New Roman"/>
                <a:ea typeface="Microsoft YaHei"/>
              </a:rPr>
              <a:t>-7</a:t>
            </a:r>
            <a:r>
              <a:rPr b="1" lang="ru-RU" sz="2000" strike="noStrike" u="none">
                <a:solidFill>
                  <a:srgbClr val="ff0000"/>
                </a:solidFill>
                <a:effectLst/>
                <a:uFillTx/>
                <a:latin typeface="Times New Roman"/>
                <a:ea typeface="Microsoft YaHei"/>
              </a:rPr>
              <a:t> </a:t>
            </a:r>
            <a:r>
              <a:rPr b="1" lang="ru-RU" sz="20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Microsoft YaHei"/>
              </a:rPr>
              <a:t>дБ (теоретическое значение -10 дБ в аналогичном случае)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just" defTabSz="91440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8" name="Прямоугольник 153"/>
          <p:cNvSpPr/>
          <p:nvPr/>
        </p:nvSpPr>
        <p:spPr>
          <a:xfrm>
            <a:off x="11700000" y="6233040"/>
            <a:ext cx="485280" cy="455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fld id="{BDAE3FF6-2617-4881-8640-6CAF611C65AD}" type="slidenum">
              <a:rPr b="0" lang="ru-RU" sz="2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&lt;номер&gt;</a:t>
            </a:fld>
            <a:endParaRPr b="0" lang="ru-RU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99" name="Рисунок 154" descr=""/>
          <p:cNvPicPr/>
          <p:nvPr/>
        </p:nvPicPr>
        <p:blipFill>
          <a:blip r:embed="rId3"/>
          <a:stretch/>
        </p:blipFill>
        <p:spPr>
          <a:xfrm>
            <a:off x="1204920" y="3548880"/>
            <a:ext cx="3975840" cy="31798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00" name="Рисунок 155" descr=""/>
          <p:cNvPicPr/>
          <p:nvPr/>
        </p:nvPicPr>
        <p:blipFill>
          <a:blip r:embed="rId4"/>
          <a:stretch/>
        </p:blipFill>
        <p:spPr>
          <a:xfrm>
            <a:off x="5469840" y="3935520"/>
            <a:ext cx="5503320" cy="250056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125;p17"/>
          <p:cNvSpPr/>
          <p:nvPr/>
        </p:nvSpPr>
        <p:spPr>
          <a:xfrm>
            <a:off x="2697840" y="183960"/>
            <a:ext cx="7084080" cy="82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r>
              <a:rPr b="1" lang="ru-RU" sz="2800" strike="noStrike" u="none">
                <a:solidFill>
                  <a:srgbClr val="000000"/>
                </a:solidFill>
                <a:effectLst/>
                <a:uFillTx/>
                <a:latin typeface="Times New Roman"/>
                <a:ea typeface="Times New Roman"/>
              </a:rPr>
              <a:t>Экспериментальные исследования</a:t>
            </a: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202" name="Google Shape;126;p17" descr=""/>
          <p:cNvPicPr/>
          <p:nvPr/>
        </p:nvPicPr>
        <p:blipFill>
          <a:blip r:embed="rId1"/>
          <a:stretch/>
        </p:blipFill>
        <p:spPr>
          <a:xfrm>
            <a:off x="10112760" y="-176760"/>
            <a:ext cx="2136240" cy="14418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03" name="Google Shape;127;p17" descr=""/>
          <p:cNvPicPr/>
          <p:nvPr/>
        </p:nvPicPr>
        <p:blipFill>
          <a:blip r:embed="rId2"/>
          <a:stretch/>
        </p:blipFill>
        <p:spPr>
          <a:xfrm>
            <a:off x="290520" y="318960"/>
            <a:ext cx="1380960" cy="4690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04" name="PlaceHolder 1"/>
          <p:cNvSpPr/>
          <p:nvPr/>
        </p:nvSpPr>
        <p:spPr>
          <a:xfrm>
            <a:off x="900000" y="1269720"/>
            <a:ext cx="10436400" cy="3748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just" defTabSz="914400">
              <a:lnSpc>
                <a:spcPct val="90000"/>
              </a:lnSpc>
              <a:spcBef>
                <a:spcPts val="1191"/>
              </a:spcBef>
              <a:spcAft>
                <a:spcPts val="992"/>
              </a:spcAft>
              <a:tabLst>
                <a:tab algn="l" pos="0"/>
              </a:tabLst>
            </a:pPr>
            <a:r>
              <a:rPr b="1" lang="ru-RU" sz="2000" strike="noStrike" u="none">
                <a:solidFill>
                  <a:schemeClr val="dk1"/>
                </a:solidFill>
                <a:effectLst/>
                <a:uFillTx/>
                <a:latin typeface="Times New Roman"/>
              </a:rPr>
              <a:t>Методика исследования</a:t>
            </a:r>
            <a:r>
              <a:rPr b="1" lang="en-US" sz="2000" strike="noStrike" u="none">
                <a:solidFill>
                  <a:schemeClr val="dk1"/>
                </a:solidFill>
                <a:effectLst/>
                <a:uFillTx/>
                <a:latin typeface="Times New Roman"/>
              </a:rPr>
              <a:t>: амплитуда ТН изменяется от 0 до 0,5 м с шагом 0,1 м, что соизмеримо с размером ячейки изображения. ТН представляются в виде гармонической функции, которая прибавляется к одной из осей координат траектории. Значения частоты функции ТН </a:t>
            </a:r>
            <a:r>
              <a:rPr b="1" lang="ru-RU" sz="2000" strike="noStrike" u="none">
                <a:solidFill>
                  <a:schemeClr val="dk1"/>
                </a:solidFill>
                <a:effectLst/>
                <a:uFillTx/>
                <a:latin typeface="Times New Roman"/>
              </a:rPr>
              <a:t>взяты</a:t>
            </a:r>
            <a:r>
              <a:rPr b="1" lang="en-US" sz="2000" strike="noStrike" u="none">
                <a:solidFill>
                  <a:schemeClr val="dk1"/>
                </a:solidFill>
                <a:effectLst/>
                <a:uFillTx/>
                <a:latin typeface="Times New Roman"/>
              </a:rPr>
              <a:t> так, чтобы на длине пути укладывались соответственно 1, 2 и 3 её периода. Выбор данных параметров для исследования связан с параметрами радара, такими как шаг дискретизации по дальности и полоса съёмки. По результатам измерения определяется зависимость параметров функции отклика от амплитуды и частоты ТН. 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just" defTabSz="914400">
              <a:lnSpc>
                <a:spcPct val="90000"/>
              </a:lnSpc>
              <a:spcBef>
                <a:spcPts val="1191"/>
              </a:spcBef>
              <a:spcAft>
                <a:spcPts val="992"/>
              </a:spcAft>
              <a:tabLst>
                <a:tab algn="l" pos="0"/>
              </a:tabLst>
            </a:pPr>
            <a:r>
              <a:rPr b="1" lang="en-US" sz="2000" strike="noStrike" u="none">
                <a:solidFill>
                  <a:schemeClr val="dk1"/>
                </a:solidFill>
                <a:effectLst/>
                <a:uFillTx/>
                <a:latin typeface="Times New Roman"/>
              </a:rPr>
              <a:t>Задача экспериментального исследования: на основании определённого ранее критерия дефокусированности сделать вывод о качестве работы процедур компенсации.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05" name="Прямоугольник 160"/>
          <p:cNvSpPr/>
          <p:nvPr/>
        </p:nvSpPr>
        <p:spPr>
          <a:xfrm>
            <a:off x="11700000" y="6233040"/>
            <a:ext cx="48564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fld id="{88523D68-0618-47BE-AF75-EB1B12598FC8}" type="slidenum">
              <a:rPr b="0" lang="ru-RU" sz="2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&lt;номер&gt;</a:t>
            </a:fld>
            <a:endParaRPr b="0" lang="ru-RU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206" name="" descr=""/>
          <p:cNvPicPr/>
          <p:nvPr/>
        </p:nvPicPr>
        <p:blipFill>
          <a:blip r:embed="rId3"/>
          <a:stretch/>
        </p:blipFill>
        <p:spPr>
          <a:xfrm>
            <a:off x="1260000" y="4509720"/>
            <a:ext cx="3418560" cy="214884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125;p 1"/>
          <p:cNvSpPr/>
          <p:nvPr/>
        </p:nvSpPr>
        <p:spPr>
          <a:xfrm>
            <a:off x="2445840" y="183960"/>
            <a:ext cx="6732360" cy="82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r>
              <a:rPr b="1" lang="ru-RU" sz="2800" strike="noStrike" u="none">
                <a:solidFill>
                  <a:srgbClr val="000000"/>
                </a:solidFill>
                <a:effectLst/>
                <a:uFillTx/>
                <a:latin typeface="Times New Roman"/>
                <a:ea typeface="Times New Roman"/>
              </a:rPr>
              <a:t>Зависимость пространственного разрешения от амплитуды и периода ТН</a:t>
            </a: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208" name="Google Shape;126;p 1" descr=""/>
          <p:cNvPicPr/>
          <p:nvPr/>
        </p:nvPicPr>
        <p:blipFill>
          <a:blip r:embed="rId1"/>
          <a:stretch/>
        </p:blipFill>
        <p:spPr>
          <a:xfrm>
            <a:off x="10112760" y="-176760"/>
            <a:ext cx="2136240" cy="14418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09" name="Google Shape;127;p 1" descr=""/>
          <p:cNvPicPr/>
          <p:nvPr/>
        </p:nvPicPr>
        <p:blipFill>
          <a:blip r:embed="rId2"/>
          <a:stretch/>
        </p:blipFill>
        <p:spPr>
          <a:xfrm>
            <a:off x="290520" y="318960"/>
            <a:ext cx="1380960" cy="4690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10" name="PlaceHolder 2"/>
          <p:cNvSpPr/>
          <p:nvPr/>
        </p:nvSpPr>
        <p:spPr>
          <a:xfrm>
            <a:off x="1599120" y="1269720"/>
            <a:ext cx="8765280" cy="3748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just" defTabSz="914400">
              <a:lnSpc>
                <a:spcPct val="90000"/>
              </a:lnSpc>
              <a:spcBef>
                <a:spcPts val="1191"/>
              </a:spcBef>
              <a:spcAft>
                <a:spcPts val="992"/>
              </a:spcAft>
              <a:tabLst>
                <a:tab algn="l" pos="0"/>
              </a:tabLst>
            </a:pP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11" name="Прямоугольник 165"/>
          <p:cNvSpPr/>
          <p:nvPr/>
        </p:nvSpPr>
        <p:spPr>
          <a:xfrm>
            <a:off x="11700000" y="6233040"/>
            <a:ext cx="48564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fld id="{B5D9111E-B843-4CDE-9429-C88E3EB1E921}" type="slidenum">
              <a:rPr b="0" lang="ru-RU" sz="2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&lt;номер&gt;</a:t>
            </a:fld>
            <a:endParaRPr b="0" lang="ru-RU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12" name="Google Shape;137;p 1"/>
          <p:cNvSpPr/>
          <p:nvPr/>
        </p:nvSpPr>
        <p:spPr>
          <a:xfrm>
            <a:off x="2265120" y="1304640"/>
            <a:ext cx="2591280" cy="311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0" i="1" lang="ru-RU" sz="1800" strike="noStrike" u="none">
                <a:solidFill>
                  <a:schemeClr val="dk1"/>
                </a:solidFill>
                <a:effectLst/>
                <a:uFillTx/>
                <a:latin typeface="Calibri"/>
                <a:ea typeface="Calibri"/>
              </a:rPr>
              <a:t>Базовый метод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13" name="Google Shape;137;p 2"/>
          <p:cNvSpPr/>
          <p:nvPr/>
        </p:nvSpPr>
        <p:spPr>
          <a:xfrm>
            <a:off x="7665120" y="1304640"/>
            <a:ext cx="2591280" cy="311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0" i="1" lang="ru-RU" sz="1800" strike="noStrike" u="none">
                <a:solidFill>
                  <a:schemeClr val="dk1"/>
                </a:solidFill>
                <a:effectLst/>
                <a:uFillTx/>
                <a:latin typeface="Calibri"/>
                <a:ea typeface="Calibri"/>
              </a:rPr>
              <a:t>Приближённый метод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214" name="" descr=""/>
          <p:cNvPicPr/>
          <p:nvPr/>
        </p:nvPicPr>
        <p:blipFill>
          <a:blip r:embed="rId3"/>
          <a:stretch/>
        </p:blipFill>
        <p:spPr>
          <a:xfrm>
            <a:off x="252000" y="1800000"/>
            <a:ext cx="5618520" cy="36464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15" name="" descr=""/>
          <p:cNvPicPr/>
          <p:nvPr/>
        </p:nvPicPr>
        <p:blipFill>
          <a:blip r:embed="rId4"/>
          <a:stretch/>
        </p:blipFill>
        <p:spPr>
          <a:xfrm>
            <a:off x="5940000" y="1800000"/>
            <a:ext cx="5485320" cy="37227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16" name="PlaceHolder 6"/>
          <p:cNvSpPr/>
          <p:nvPr/>
        </p:nvSpPr>
        <p:spPr>
          <a:xfrm>
            <a:off x="720000" y="5769720"/>
            <a:ext cx="10258560" cy="70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just" defTabSz="914400">
              <a:lnSpc>
                <a:spcPct val="90000"/>
              </a:lnSpc>
              <a:spcBef>
                <a:spcPts val="1191"/>
              </a:spcBef>
              <a:spcAft>
                <a:spcPts val="992"/>
              </a:spcAft>
              <a:tabLst>
                <a:tab algn="l" pos="0"/>
              </a:tabLst>
            </a:pPr>
            <a:r>
              <a:rPr b="1" lang="en-US" sz="2000" strike="noStrike" u="none">
                <a:solidFill>
                  <a:schemeClr val="dk1"/>
                </a:solidFill>
                <a:effectLst/>
                <a:uFillTx/>
                <a:latin typeface="Times New Roman"/>
              </a:rPr>
              <a:t>Разрешение, получаемое обоими методами существенно меньше отклоняется от теоретического относительно случая без компенсации.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125;p 2"/>
          <p:cNvSpPr/>
          <p:nvPr/>
        </p:nvSpPr>
        <p:spPr>
          <a:xfrm>
            <a:off x="2121840" y="183960"/>
            <a:ext cx="7740360" cy="82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r>
              <a:rPr b="1" lang="ru-RU" sz="2800" strike="noStrike" u="none">
                <a:solidFill>
                  <a:srgbClr val="000000"/>
                </a:solidFill>
                <a:effectLst/>
                <a:uFillTx/>
                <a:latin typeface="Times New Roman"/>
                <a:ea typeface="Times New Roman"/>
              </a:rPr>
              <a:t>Зависимость относительного уровня боковых лепестков от амплитуды и периода ТН</a:t>
            </a: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218" name="Google Shape;126;p 2" descr=""/>
          <p:cNvPicPr/>
          <p:nvPr/>
        </p:nvPicPr>
        <p:blipFill>
          <a:blip r:embed="rId1"/>
          <a:stretch/>
        </p:blipFill>
        <p:spPr>
          <a:xfrm>
            <a:off x="10112760" y="-176760"/>
            <a:ext cx="2136240" cy="14418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19" name="Google Shape;127;p 2" descr=""/>
          <p:cNvPicPr/>
          <p:nvPr/>
        </p:nvPicPr>
        <p:blipFill>
          <a:blip r:embed="rId2"/>
          <a:stretch/>
        </p:blipFill>
        <p:spPr>
          <a:xfrm>
            <a:off x="290520" y="318960"/>
            <a:ext cx="1380960" cy="4690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20" name="PlaceHolder 3"/>
          <p:cNvSpPr/>
          <p:nvPr/>
        </p:nvSpPr>
        <p:spPr>
          <a:xfrm>
            <a:off x="1599120" y="1269720"/>
            <a:ext cx="8765280" cy="3748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21" name="Прямоугольник 174"/>
          <p:cNvSpPr/>
          <p:nvPr/>
        </p:nvSpPr>
        <p:spPr>
          <a:xfrm>
            <a:off x="11700000" y="6233040"/>
            <a:ext cx="48564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fld id="{7F894122-00DA-4F11-B409-A6AE6DD16144}" type="slidenum">
              <a:rPr b="0" lang="ru-RU" sz="2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&lt;номер&gt;</a:t>
            </a:fld>
            <a:endParaRPr b="0" lang="ru-RU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22" name="Google Shape;137;p 3"/>
          <p:cNvSpPr/>
          <p:nvPr/>
        </p:nvSpPr>
        <p:spPr>
          <a:xfrm>
            <a:off x="2265120" y="1304640"/>
            <a:ext cx="2591280" cy="311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0" i="1" lang="ru-RU" sz="1800" strike="noStrike" u="none">
                <a:solidFill>
                  <a:schemeClr val="dk1"/>
                </a:solidFill>
                <a:effectLst/>
                <a:uFillTx/>
                <a:latin typeface="Calibri"/>
                <a:ea typeface="Calibri"/>
              </a:rPr>
              <a:t>Базовый метод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23" name="Google Shape;137;p 4"/>
          <p:cNvSpPr/>
          <p:nvPr/>
        </p:nvSpPr>
        <p:spPr>
          <a:xfrm>
            <a:off x="7665120" y="1304640"/>
            <a:ext cx="2591280" cy="311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0" i="1" lang="ru-RU" sz="1800" strike="noStrike" u="none">
                <a:solidFill>
                  <a:schemeClr val="dk1"/>
                </a:solidFill>
                <a:effectLst/>
                <a:uFillTx/>
                <a:latin typeface="Calibri"/>
                <a:ea typeface="Calibri"/>
              </a:rPr>
              <a:t>Приближённый метод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224" name="" descr=""/>
          <p:cNvPicPr/>
          <p:nvPr/>
        </p:nvPicPr>
        <p:blipFill>
          <a:blip r:embed="rId3"/>
          <a:stretch/>
        </p:blipFill>
        <p:spPr>
          <a:xfrm>
            <a:off x="180000" y="1637640"/>
            <a:ext cx="5656680" cy="37609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25" name="" descr=""/>
          <p:cNvPicPr/>
          <p:nvPr/>
        </p:nvPicPr>
        <p:blipFill>
          <a:blip r:embed="rId4"/>
          <a:stretch/>
        </p:blipFill>
        <p:spPr>
          <a:xfrm>
            <a:off x="5760000" y="1647000"/>
            <a:ext cx="5685120" cy="37515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26" name="PlaceHolder 7"/>
          <p:cNvSpPr/>
          <p:nvPr/>
        </p:nvSpPr>
        <p:spPr>
          <a:xfrm>
            <a:off x="720000" y="5769720"/>
            <a:ext cx="10258560" cy="70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just" defTabSz="914400">
              <a:lnSpc>
                <a:spcPct val="90000"/>
              </a:lnSpc>
              <a:spcBef>
                <a:spcPts val="1191"/>
              </a:spcBef>
              <a:spcAft>
                <a:spcPts val="992"/>
              </a:spcAft>
              <a:tabLst>
                <a:tab algn="l" pos="0"/>
              </a:tabLst>
            </a:pPr>
            <a:r>
              <a:rPr b="1" lang="en-US" sz="2000" strike="noStrike" u="none">
                <a:solidFill>
                  <a:schemeClr val="dk1"/>
                </a:solidFill>
                <a:effectLst/>
                <a:uFillTx/>
                <a:latin typeface="Times New Roman"/>
              </a:rPr>
              <a:t>Существенное ухудшение качества изображения наблюдается при амплитуде ТН более 0,2 м для базового метода, и более 0,1 м для приближённого.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oogle Shape;126;p 3" descr=""/>
          <p:cNvPicPr/>
          <p:nvPr/>
        </p:nvPicPr>
        <p:blipFill>
          <a:blip r:embed="rId1"/>
          <a:stretch/>
        </p:blipFill>
        <p:spPr>
          <a:xfrm>
            <a:off x="10112760" y="-176760"/>
            <a:ext cx="2136240" cy="14418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28" name="Google Shape;127;p 3" descr=""/>
          <p:cNvPicPr/>
          <p:nvPr/>
        </p:nvPicPr>
        <p:blipFill>
          <a:blip r:embed="rId2"/>
          <a:stretch/>
        </p:blipFill>
        <p:spPr>
          <a:xfrm>
            <a:off x="290520" y="318960"/>
            <a:ext cx="1380960" cy="4690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29" name="PlaceHolder 4"/>
          <p:cNvSpPr/>
          <p:nvPr/>
        </p:nvSpPr>
        <p:spPr>
          <a:xfrm>
            <a:off x="1599120" y="1269720"/>
            <a:ext cx="8765280" cy="3748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30" name="Прямоугольник 182"/>
          <p:cNvSpPr/>
          <p:nvPr/>
        </p:nvSpPr>
        <p:spPr>
          <a:xfrm>
            <a:off x="11700000" y="6233040"/>
            <a:ext cx="48564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fld id="{94811C4F-4A0D-43CD-AE85-9F42EB033C0F}" type="slidenum">
              <a:rPr b="0" lang="ru-RU" sz="2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&lt;номер&gt;</a:t>
            </a:fld>
            <a:endParaRPr b="0" lang="ru-RU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31" name="Google Shape;137;p 5"/>
          <p:cNvSpPr/>
          <p:nvPr/>
        </p:nvSpPr>
        <p:spPr>
          <a:xfrm>
            <a:off x="2265120" y="1304640"/>
            <a:ext cx="2591280" cy="311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0" i="1" lang="ru-RU" sz="1800" strike="noStrike" u="none">
                <a:solidFill>
                  <a:schemeClr val="dk1"/>
                </a:solidFill>
                <a:effectLst/>
                <a:uFillTx/>
                <a:latin typeface="Calibri"/>
                <a:ea typeface="Calibri"/>
              </a:rPr>
              <a:t>Базовый метод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32" name="Google Shape;137;p 6"/>
          <p:cNvSpPr/>
          <p:nvPr/>
        </p:nvSpPr>
        <p:spPr>
          <a:xfrm>
            <a:off x="7665120" y="1304640"/>
            <a:ext cx="2591280" cy="311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0" i="1" lang="ru-RU" sz="1800" strike="noStrike" u="none">
                <a:solidFill>
                  <a:schemeClr val="dk1"/>
                </a:solidFill>
                <a:effectLst/>
                <a:uFillTx/>
                <a:latin typeface="Calibri"/>
                <a:ea typeface="Calibri"/>
              </a:rPr>
              <a:t>Приближённый метод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33" name="Google Shape;125;p 3"/>
          <p:cNvSpPr/>
          <p:nvPr/>
        </p:nvSpPr>
        <p:spPr>
          <a:xfrm>
            <a:off x="2121840" y="222480"/>
            <a:ext cx="7740360" cy="82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r>
              <a:rPr b="1" lang="ru-RU" sz="2800" strike="noStrike" u="none">
                <a:solidFill>
                  <a:srgbClr val="000000"/>
                </a:solidFill>
                <a:effectLst/>
                <a:uFillTx/>
                <a:latin typeface="Times New Roman"/>
                <a:ea typeface="Times New Roman"/>
              </a:rPr>
              <a:t>Зависимость интегрального уровня боковых лепестков от амплитуды и периода ТН</a:t>
            </a: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234" name="" descr=""/>
          <p:cNvPicPr/>
          <p:nvPr/>
        </p:nvPicPr>
        <p:blipFill>
          <a:blip r:embed="rId3"/>
          <a:stretch/>
        </p:blipFill>
        <p:spPr>
          <a:xfrm>
            <a:off x="129600" y="1800000"/>
            <a:ext cx="5808960" cy="37609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35" name="" descr=""/>
          <p:cNvPicPr/>
          <p:nvPr/>
        </p:nvPicPr>
        <p:blipFill>
          <a:blip r:embed="rId4"/>
          <a:stretch/>
        </p:blipFill>
        <p:spPr>
          <a:xfrm>
            <a:off x="5681880" y="1904760"/>
            <a:ext cx="5656680" cy="3656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36" name="PlaceHolder 8"/>
          <p:cNvSpPr/>
          <p:nvPr/>
        </p:nvSpPr>
        <p:spPr>
          <a:xfrm>
            <a:off x="720000" y="5769720"/>
            <a:ext cx="10258560" cy="70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just" defTabSz="914400">
              <a:lnSpc>
                <a:spcPct val="90000"/>
              </a:lnSpc>
              <a:spcBef>
                <a:spcPts val="1191"/>
              </a:spcBef>
              <a:spcAft>
                <a:spcPts val="992"/>
              </a:spcAft>
              <a:tabLst>
                <a:tab algn="l" pos="0"/>
              </a:tabLst>
            </a:pPr>
            <a:r>
              <a:rPr b="1" lang="en-US" sz="2000" strike="noStrike" u="none">
                <a:solidFill>
                  <a:schemeClr val="dk1"/>
                </a:solidFill>
                <a:effectLst/>
                <a:uFillTx/>
                <a:latin typeface="Times New Roman"/>
              </a:rPr>
              <a:t>Существенное ухудшение качества изображения наблюдается при амплитуде ТН более 0,3 м для базового метода, и более 0,1 м для приближённого.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94;p14"/>
          <p:cNvSpPr/>
          <p:nvPr/>
        </p:nvSpPr>
        <p:spPr>
          <a:xfrm>
            <a:off x="2697840" y="183960"/>
            <a:ext cx="7084080" cy="82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r>
              <a:rPr b="1" lang="en-US" sz="2800" strike="noStrike" u="none">
                <a:solidFill>
                  <a:srgbClr val="000000"/>
                </a:solidFill>
                <a:effectLst/>
                <a:uFillTx/>
                <a:latin typeface="Times New Roman"/>
                <a:ea typeface="Times New Roman"/>
              </a:rPr>
              <a:t>Актуальность</a:t>
            </a:r>
            <a:r>
              <a:rPr b="1" lang="ru-RU" sz="2800" strike="noStrike" u="none">
                <a:solidFill>
                  <a:srgbClr val="000000"/>
                </a:solidFill>
                <a:effectLst/>
                <a:uFillTx/>
                <a:latin typeface="Times New Roman"/>
                <a:ea typeface="Times New Roman"/>
              </a:rPr>
              <a:t> темы работы</a:t>
            </a:r>
            <a:r>
              <a:rPr b="1" lang="en-US" sz="2800" strike="noStrike" u="none">
                <a:solidFill>
                  <a:srgbClr val="000000"/>
                </a:solidFill>
                <a:effectLst/>
                <a:uFillTx/>
                <a:latin typeface="Times New Roman"/>
                <a:ea typeface="Times New Roman"/>
              </a:rPr>
              <a:t> </a:t>
            </a: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73" name="Google Shape;95;p14" descr=""/>
          <p:cNvPicPr/>
          <p:nvPr/>
        </p:nvPicPr>
        <p:blipFill>
          <a:blip r:embed="rId1"/>
          <a:stretch/>
        </p:blipFill>
        <p:spPr>
          <a:xfrm>
            <a:off x="10112760" y="-176760"/>
            <a:ext cx="2136240" cy="14418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74" name="Google Shape;96;p14" descr=""/>
          <p:cNvPicPr/>
          <p:nvPr/>
        </p:nvPicPr>
        <p:blipFill>
          <a:blip r:embed="rId2"/>
          <a:stretch/>
        </p:blipFill>
        <p:spPr>
          <a:xfrm>
            <a:off x="290520" y="318960"/>
            <a:ext cx="1380960" cy="4690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75" name="PlaceHolder 1"/>
          <p:cNvSpPr>
            <a:spLocks noGrp="1"/>
          </p:cNvSpPr>
          <p:nvPr>
            <p:ph type="subTitle"/>
          </p:nvPr>
        </p:nvSpPr>
        <p:spPr>
          <a:xfrm>
            <a:off x="402120" y="981720"/>
            <a:ext cx="11193480" cy="2616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349200" indent="-349200" algn="just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1" lang="ru-RU" sz="20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Times New Roman"/>
              </a:rPr>
              <a:t>Проблемой получения качественных изображений поверхности с использованием радиолокаторов с синтезированной апертурой (РСА) авиационного базирования является нестабильность траектории при съёмке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49200" indent="-349200" algn="just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1" lang="ru-RU" sz="20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Times New Roman"/>
              </a:rPr>
              <a:t>Традиционным способом решения является вычислительно-затратная процедура автофокусировки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49200" indent="-349200" algn="just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1" lang="ru-RU" sz="20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Times New Roman"/>
              </a:rPr>
              <a:t>Миниатюризация и совершенствование инерциальных систем и высокоточных средств местоопределения позволяет использовать информацию о траектории носителя РСА при компенсации траекторных искажений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6" name="Google Shape;98;p14"/>
          <p:cNvSpPr/>
          <p:nvPr/>
        </p:nvSpPr>
        <p:spPr>
          <a:xfrm>
            <a:off x="3395880" y="6120000"/>
            <a:ext cx="5398560" cy="610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0" i="1" lang="ru-RU" sz="1800" strike="noStrike" u="none">
                <a:solidFill>
                  <a:schemeClr val="dk1"/>
                </a:solidFill>
                <a:effectLst/>
                <a:uFillTx/>
                <a:latin typeface="Calibri"/>
                <a:ea typeface="Calibri"/>
              </a:rPr>
              <a:t>Пример радиолокационных изображений РСА.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0" i="1" lang="ru-RU" sz="1800" strike="noStrike" u="none">
                <a:solidFill>
                  <a:schemeClr val="dk1"/>
                </a:solidFill>
                <a:effectLst/>
                <a:uFillTx/>
                <a:latin typeface="Calibri"/>
                <a:ea typeface="Calibri"/>
              </a:rPr>
              <a:t> а</a:t>
            </a:r>
            <a:r>
              <a:rPr b="0" i="1" lang="en-US" sz="1800" strike="noStrike" u="none">
                <a:solidFill>
                  <a:schemeClr val="dk1"/>
                </a:solidFill>
                <a:effectLst/>
                <a:uFillTx/>
                <a:latin typeface="Calibri"/>
                <a:ea typeface="Calibri"/>
              </a:rPr>
              <a:t>) – </a:t>
            </a:r>
            <a:r>
              <a:rPr b="0" i="1" lang="ru-RU" sz="1800" strike="noStrike" u="none">
                <a:solidFill>
                  <a:schemeClr val="dk1"/>
                </a:solidFill>
                <a:effectLst/>
                <a:uFillTx/>
                <a:latin typeface="Calibri"/>
                <a:ea typeface="Calibri"/>
              </a:rPr>
              <a:t>несфокусированное, б) сфокусированное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7" name="Прямоугольник 70"/>
          <p:cNvSpPr/>
          <p:nvPr/>
        </p:nvSpPr>
        <p:spPr>
          <a:xfrm>
            <a:off x="11700000" y="6232680"/>
            <a:ext cx="331200" cy="453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fld id="{1A04675B-2CE1-4796-9450-714900F71D62}" type="slidenum">
              <a:rPr b="0" lang="ru-RU" sz="2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&lt;номер&gt;</a:t>
            </a:fld>
            <a:endParaRPr b="0" lang="ru-RU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78" name="" descr=""/>
          <p:cNvPicPr/>
          <p:nvPr/>
        </p:nvPicPr>
        <p:blipFill>
          <a:blip r:embed="rId3"/>
          <a:stretch/>
        </p:blipFill>
        <p:spPr>
          <a:xfrm>
            <a:off x="1014120" y="3960000"/>
            <a:ext cx="2556720" cy="16185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79" name="" descr=""/>
          <p:cNvPicPr/>
          <p:nvPr/>
        </p:nvPicPr>
        <p:blipFill>
          <a:blip r:embed="rId4"/>
          <a:stretch/>
        </p:blipFill>
        <p:spPr>
          <a:xfrm>
            <a:off x="3776400" y="3960000"/>
            <a:ext cx="2558160" cy="16365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80" name="" descr=""/>
          <p:cNvPicPr/>
          <p:nvPr/>
        </p:nvPicPr>
        <p:blipFill>
          <a:blip r:embed="rId5"/>
          <a:stretch/>
        </p:blipFill>
        <p:spPr>
          <a:xfrm>
            <a:off x="7272000" y="3888000"/>
            <a:ext cx="1438560" cy="17870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81" name="" descr=""/>
          <p:cNvPicPr/>
          <p:nvPr/>
        </p:nvPicPr>
        <p:blipFill>
          <a:blip r:embed="rId6"/>
          <a:stretch/>
        </p:blipFill>
        <p:spPr>
          <a:xfrm>
            <a:off x="8878320" y="3888000"/>
            <a:ext cx="1499760" cy="17877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82" name=""/>
          <p:cNvSpPr/>
          <p:nvPr/>
        </p:nvSpPr>
        <p:spPr>
          <a:xfrm>
            <a:off x="2088000" y="5760000"/>
            <a:ext cx="538560" cy="35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i="1" lang="ru-RU" sz="1800" strike="noStrike" u="none">
                <a:solidFill>
                  <a:schemeClr val="dk1"/>
                </a:solidFill>
                <a:effectLst/>
                <a:uFillTx/>
                <a:latin typeface="Calibri"/>
                <a:ea typeface="Calibri"/>
              </a:rPr>
              <a:t>а</a:t>
            </a:r>
            <a:r>
              <a:rPr b="0" lang="ru-RU" sz="1800" strike="noStrike" u="none">
                <a:solidFill>
                  <a:srgbClr val="000000"/>
                </a:solidFill>
                <a:effectLst/>
                <a:uFillTx/>
                <a:latin typeface="Calibri"/>
                <a:ea typeface="Calibri"/>
              </a:rPr>
              <a:t>)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3" name=""/>
          <p:cNvSpPr/>
          <p:nvPr/>
        </p:nvSpPr>
        <p:spPr>
          <a:xfrm>
            <a:off x="7848000" y="5760000"/>
            <a:ext cx="538560" cy="35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i="1" lang="ru-RU" sz="1800" strike="noStrike" u="none">
                <a:solidFill>
                  <a:schemeClr val="dk1"/>
                </a:solidFill>
                <a:effectLst/>
                <a:uFillTx/>
                <a:latin typeface="Calibri"/>
                <a:ea typeface="Calibri"/>
              </a:rPr>
              <a:t>а</a:t>
            </a:r>
            <a:r>
              <a:rPr b="0" lang="ru-RU" sz="1800" strike="noStrike" u="none">
                <a:solidFill>
                  <a:srgbClr val="000000"/>
                </a:solidFill>
                <a:effectLst/>
                <a:uFillTx/>
                <a:latin typeface="Calibri"/>
                <a:ea typeface="Calibri"/>
              </a:rPr>
              <a:t>)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4" name=""/>
          <p:cNvSpPr/>
          <p:nvPr/>
        </p:nvSpPr>
        <p:spPr>
          <a:xfrm>
            <a:off x="4968000" y="5760000"/>
            <a:ext cx="538560" cy="35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i="1" lang="ru-RU" sz="1800" strike="noStrike" u="none">
                <a:solidFill>
                  <a:schemeClr val="dk1"/>
                </a:solidFill>
                <a:effectLst/>
                <a:uFillTx/>
                <a:latin typeface="Calibri"/>
                <a:ea typeface="Calibri"/>
              </a:rPr>
              <a:t>б</a:t>
            </a:r>
            <a:r>
              <a:rPr b="0" lang="ru-RU" sz="1800" strike="noStrike" u="none">
                <a:solidFill>
                  <a:srgbClr val="000000"/>
                </a:solidFill>
                <a:effectLst/>
                <a:uFillTx/>
                <a:latin typeface="Calibri"/>
                <a:ea typeface="Calibri"/>
              </a:rPr>
              <a:t>)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5" name=""/>
          <p:cNvSpPr/>
          <p:nvPr/>
        </p:nvSpPr>
        <p:spPr>
          <a:xfrm>
            <a:off x="9468000" y="5760000"/>
            <a:ext cx="538560" cy="35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i="1" lang="ru-RU" sz="1800" strike="noStrike" u="none">
                <a:solidFill>
                  <a:schemeClr val="dk1"/>
                </a:solidFill>
                <a:effectLst/>
                <a:uFillTx/>
                <a:latin typeface="Calibri"/>
                <a:ea typeface="Calibri"/>
              </a:rPr>
              <a:t>б</a:t>
            </a:r>
            <a:r>
              <a:rPr b="0" lang="ru-RU" sz="1800" strike="noStrike" u="none">
                <a:solidFill>
                  <a:srgbClr val="000000"/>
                </a:solidFill>
                <a:effectLst/>
                <a:uFillTx/>
                <a:latin typeface="Calibri"/>
                <a:ea typeface="Calibri"/>
              </a:rPr>
              <a:t>)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40;p28"/>
          <p:cNvSpPr/>
          <p:nvPr/>
        </p:nvSpPr>
        <p:spPr>
          <a:xfrm>
            <a:off x="2697840" y="183960"/>
            <a:ext cx="7084080" cy="82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r>
              <a:rPr b="1" lang="ru-RU" sz="28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Заключение</a:t>
            </a: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238" name="Google Shape;241;p28" descr=""/>
          <p:cNvPicPr/>
          <p:nvPr/>
        </p:nvPicPr>
        <p:blipFill>
          <a:blip r:embed="rId1"/>
          <a:stretch/>
        </p:blipFill>
        <p:spPr>
          <a:xfrm>
            <a:off x="10112760" y="-176760"/>
            <a:ext cx="2136240" cy="14418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39" name="Google Shape;242;p28" descr=""/>
          <p:cNvPicPr/>
          <p:nvPr/>
        </p:nvPicPr>
        <p:blipFill>
          <a:blip r:embed="rId2"/>
          <a:stretch/>
        </p:blipFill>
        <p:spPr>
          <a:xfrm>
            <a:off x="290520" y="318960"/>
            <a:ext cx="1380960" cy="4690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40" name="PlaceHolder 1"/>
          <p:cNvSpPr>
            <a:spLocks noGrp="1"/>
          </p:cNvSpPr>
          <p:nvPr>
            <p:ph type="subTitle"/>
          </p:nvPr>
        </p:nvSpPr>
        <p:spPr>
          <a:xfrm>
            <a:off x="720000" y="945720"/>
            <a:ext cx="10258560" cy="5748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algn="just" defTabSz="91440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ru-RU" sz="20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Times New Roman"/>
              </a:rPr>
              <a:t>Результат: в работе рассмотрены основные принципы работы РСА и синтеза РЛИ, проанализированы различные подходы к компенсации ТН; для оценки качества работы алгоритмов компенсации реализована модель сигнала РСА авиационного базирования; проведён анализ качества реализованных алгоритмов коррекции ТН по модельным данным. Поставленная в работе цель достигнута, по результатам оценки параметров функции отклика точечных целей после применения процедур компенсации было восстановлено требуемое качество РЛИ. «Приближённый» метод справляется с компенсации хуже «базового», т.е. расфокусировка скомпенсированного данным методом РЛИ наступает при меньших величинах амплитуды ТН. Однако, в силу меньшей вычислительной сложности, «приближённый» метод может применяться для быстрой оценки качества синтеза и компенсации ТН на низкопроизводительных системах.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just" defTabSz="91440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just" defTabSz="91440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ru-RU" sz="20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Times New Roman"/>
              </a:rPr>
              <a:t>Дальнейшие направления исследований: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43080" indent="-343080" algn="just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1" lang="ru-RU" sz="20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Times New Roman"/>
              </a:rPr>
              <a:t>Исследования при ненулевых углах скоса и различных видах функции искажения траектории.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43080" indent="-343080" algn="just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1" lang="ru-RU" sz="20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Times New Roman"/>
              </a:rPr>
              <a:t>Отладка и применение алгоритмов компенсации для реальных данных с самолётного РСА макета РЛК Радиолокация-Х разработки АО РКС.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41" name="Прямоугольник 192"/>
          <p:cNvSpPr/>
          <p:nvPr/>
        </p:nvSpPr>
        <p:spPr>
          <a:xfrm>
            <a:off x="11700000" y="6233040"/>
            <a:ext cx="48564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fld id="{81D9E728-381D-49AA-8E5B-A6F441EB53DD}" type="slidenum">
              <a:rPr b="0" lang="ru-RU" sz="2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&lt;номер&gt;</a:t>
            </a:fld>
            <a:endParaRPr b="0" lang="ru-RU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48;p29" descr=""/>
          <p:cNvPicPr/>
          <p:nvPr/>
        </p:nvPicPr>
        <p:blipFill>
          <a:blip r:embed="rId1"/>
          <a:stretch/>
        </p:blipFill>
        <p:spPr>
          <a:xfrm>
            <a:off x="10112760" y="-176760"/>
            <a:ext cx="2136240" cy="14418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43" name="Google Shape;249;p29" descr=""/>
          <p:cNvPicPr/>
          <p:nvPr/>
        </p:nvPicPr>
        <p:blipFill>
          <a:blip r:embed="rId2"/>
          <a:stretch/>
        </p:blipFill>
        <p:spPr>
          <a:xfrm>
            <a:off x="290520" y="318960"/>
            <a:ext cx="1380960" cy="4690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44" name="Google Shape;250;p29"/>
          <p:cNvSpPr/>
          <p:nvPr/>
        </p:nvSpPr>
        <p:spPr>
          <a:xfrm>
            <a:off x="2530800" y="2633040"/>
            <a:ext cx="7405200" cy="1328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1" lang="en-US" sz="48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Times New Roman"/>
              </a:rPr>
              <a:t>Благодарю за внимание!</a:t>
            </a:r>
            <a:endParaRPr b="0" lang="ru-RU" sz="4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45" name="Прямоугольник 196"/>
          <p:cNvSpPr/>
          <p:nvPr/>
        </p:nvSpPr>
        <p:spPr>
          <a:xfrm>
            <a:off x="11700000" y="6233040"/>
            <a:ext cx="48564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fld id="{AC5EA66E-E3B3-434B-875D-BEF5532C91F9}" type="slidenum">
              <a:rPr b="0" lang="ru-RU" sz="2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&lt;номер&gt;</a:t>
            </a:fld>
            <a:endParaRPr b="0" lang="ru-RU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104;p15"/>
          <p:cNvSpPr/>
          <p:nvPr/>
        </p:nvSpPr>
        <p:spPr>
          <a:xfrm>
            <a:off x="2697840" y="183960"/>
            <a:ext cx="7084080" cy="82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r>
              <a:rPr b="1" lang="ru-RU" sz="2800" strike="noStrike" u="none">
                <a:solidFill>
                  <a:srgbClr val="000000"/>
                </a:solidFill>
                <a:effectLst/>
                <a:uFillTx/>
                <a:latin typeface="Times New Roman"/>
                <a:ea typeface="Times New Roman"/>
              </a:rPr>
              <a:t>Цель исследования</a:t>
            </a:r>
            <a:r>
              <a:rPr b="1" lang="en-US" sz="2800" strike="noStrike" u="none">
                <a:solidFill>
                  <a:srgbClr val="000000"/>
                </a:solidFill>
                <a:effectLst/>
                <a:uFillTx/>
                <a:latin typeface="Times New Roman"/>
                <a:ea typeface="Times New Roman"/>
              </a:rPr>
              <a:t> </a:t>
            </a: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87" name="Google Shape;105;p15" descr=""/>
          <p:cNvPicPr/>
          <p:nvPr/>
        </p:nvPicPr>
        <p:blipFill>
          <a:blip r:embed="rId1"/>
          <a:stretch/>
        </p:blipFill>
        <p:spPr>
          <a:xfrm>
            <a:off x="10112760" y="-176760"/>
            <a:ext cx="2136240" cy="14418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88" name="Google Shape;106;p15" descr=""/>
          <p:cNvPicPr/>
          <p:nvPr/>
        </p:nvPicPr>
        <p:blipFill>
          <a:blip r:embed="rId2"/>
          <a:stretch/>
        </p:blipFill>
        <p:spPr>
          <a:xfrm>
            <a:off x="290520" y="318960"/>
            <a:ext cx="1380960" cy="4690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89" name="PlaceHolder 1"/>
          <p:cNvSpPr>
            <a:spLocks noGrp="1"/>
          </p:cNvSpPr>
          <p:nvPr>
            <p:ph type="subTitle"/>
          </p:nvPr>
        </p:nvSpPr>
        <p:spPr>
          <a:xfrm>
            <a:off x="1599120" y="1269720"/>
            <a:ext cx="8765280" cy="3748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algn="just" defTabSz="91440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ru-RU" sz="20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Times New Roman"/>
              </a:rPr>
              <a:t>Цель: Исправление траекторных нестабильностей с помощью использования траекторной информации при обработке радиолокационных изображений (РЛИ) РСА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just" defTabSz="91440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just" defTabSz="91440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ru-RU" sz="20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Times New Roman"/>
              </a:rPr>
              <a:t>Объект исследования: радиолокационные и навигационные данные РСА авиационного базирования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just" defTabSz="91440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ru-RU" sz="20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Times New Roman"/>
              </a:rPr>
              <a:t>Предмет исследования: алгоритмы компенсации траекторных нестабильностей (ТН)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0" name="Прямоугольник 75"/>
          <p:cNvSpPr/>
          <p:nvPr/>
        </p:nvSpPr>
        <p:spPr>
          <a:xfrm>
            <a:off x="11700000" y="6233040"/>
            <a:ext cx="331200" cy="453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fld id="{17BB5F50-5D1A-4548-9939-DBB83396A273}" type="slidenum">
              <a:rPr b="0" lang="ru-RU" sz="2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&lt;номер&gt;</a:t>
            </a:fld>
            <a:endParaRPr b="0" lang="ru-RU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104;p15"/>
          <p:cNvSpPr/>
          <p:nvPr/>
        </p:nvSpPr>
        <p:spPr>
          <a:xfrm>
            <a:off x="2697840" y="183960"/>
            <a:ext cx="7084080" cy="82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r>
              <a:rPr b="1" lang="ru-RU" sz="2800" strike="noStrike" u="none">
                <a:solidFill>
                  <a:srgbClr val="000000"/>
                </a:solidFill>
                <a:effectLst/>
                <a:uFillTx/>
                <a:latin typeface="Times New Roman"/>
                <a:ea typeface="Times New Roman"/>
              </a:rPr>
              <a:t>Цель и задачи исследования</a:t>
            </a: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92" name="Google Shape;105;p15" descr=""/>
          <p:cNvPicPr/>
          <p:nvPr/>
        </p:nvPicPr>
        <p:blipFill>
          <a:blip r:embed="rId1"/>
          <a:stretch/>
        </p:blipFill>
        <p:spPr>
          <a:xfrm>
            <a:off x="10112760" y="-176760"/>
            <a:ext cx="2136240" cy="14418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93" name="Google Shape;106;p15" descr=""/>
          <p:cNvPicPr/>
          <p:nvPr/>
        </p:nvPicPr>
        <p:blipFill>
          <a:blip r:embed="rId2"/>
          <a:stretch/>
        </p:blipFill>
        <p:spPr>
          <a:xfrm>
            <a:off x="290520" y="318960"/>
            <a:ext cx="1380960" cy="4690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94" name="PlaceHolder 1"/>
          <p:cNvSpPr>
            <a:spLocks noGrp="1"/>
          </p:cNvSpPr>
          <p:nvPr>
            <p:ph type="subTitle"/>
          </p:nvPr>
        </p:nvSpPr>
        <p:spPr>
          <a:xfrm>
            <a:off x="1599120" y="1269720"/>
            <a:ext cx="8765280" cy="3748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algn="just" defTabSz="91440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ru-RU" sz="20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Times New Roman"/>
              </a:rPr>
              <a:t>Задачи: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-457200" algn="just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AutoNum type="arabicPeriod"/>
              <a:tabLst>
                <a:tab algn="l" pos="0"/>
              </a:tabLst>
            </a:pPr>
            <a:r>
              <a:rPr b="1" lang="ru-RU" sz="20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Times New Roman"/>
              </a:rPr>
              <a:t>Проанализировать существующие подходы к компенсации траекторных нестабильностей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-457200" algn="just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AutoNum type="arabicPeriod"/>
              <a:tabLst>
                <a:tab algn="l" pos="0"/>
              </a:tabLst>
            </a:pPr>
            <a:r>
              <a:rPr b="1" lang="ru-RU" sz="20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Times New Roman"/>
              </a:rPr>
              <a:t>Реализовать модель отражённого сигнала РСА от точечных целей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-457200" algn="just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AutoNum type="arabicPeriod"/>
              <a:tabLst>
                <a:tab algn="l" pos="0"/>
              </a:tabLst>
            </a:pPr>
            <a:r>
              <a:rPr b="1" lang="ru-RU" sz="20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Times New Roman"/>
              </a:rPr>
              <a:t>Реализовать дальностно-доплеровский алгоритм синтеза РЛИ и процедуры компенсации траекторных отклонений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-457200" algn="just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AutoNum type="arabicPeriod"/>
              <a:tabLst>
                <a:tab algn="l" pos="0"/>
              </a:tabLst>
            </a:pPr>
            <a:r>
              <a:rPr b="1" lang="ru-RU" sz="20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Times New Roman"/>
              </a:rPr>
              <a:t>Провести анализ качества реализованных алгоритмов коррекции траекторных искажений по модельным радиолокационным и навигационным данным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5" name="Прямоугольник 80"/>
          <p:cNvSpPr/>
          <p:nvPr/>
        </p:nvSpPr>
        <p:spPr>
          <a:xfrm>
            <a:off x="11700000" y="6233040"/>
            <a:ext cx="331200" cy="453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fld id="{34F307FD-C54B-49E1-BAE3-B5C838582610}" type="slidenum">
              <a:rPr b="0" lang="ru-RU" sz="2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&lt;номер&gt;</a:t>
            </a:fld>
            <a:endParaRPr b="0" lang="ru-RU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104;p15"/>
          <p:cNvSpPr/>
          <p:nvPr/>
        </p:nvSpPr>
        <p:spPr>
          <a:xfrm>
            <a:off x="2697840" y="183960"/>
            <a:ext cx="7084080" cy="82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r>
              <a:rPr b="1" lang="ru-RU" sz="2800" strike="noStrike" u="none">
                <a:solidFill>
                  <a:srgbClr val="000000"/>
                </a:solidFill>
                <a:effectLst/>
                <a:uFillTx/>
                <a:latin typeface="Times New Roman"/>
                <a:ea typeface="Times New Roman"/>
              </a:rPr>
              <a:t>Анализ литературы</a:t>
            </a: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97" name="Google Shape;105;p15" descr=""/>
          <p:cNvPicPr/>
          <p:nvPr/>
        </p:nvPicPr>
        <p:blipFill>
          <a:blip r:embed="rId1"/>
          <a:stretch/>
        </p:blipFill>
        <p:spPr>
          <a:xfrm>
            <a:off x="10112760" y="-176760"/>
            <a:ext cx="2136240" cy="14418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98" name="Google Shape;106;p15" descr=""/>
          <p:cNvPicPr/>
          <p:nvPr/>
        </p:nvPicPr>
        <p:blipFill>
          <a:blip r:embed="rId2"/>
          <a:stretch/>
        </p:blipFill>
        <p:spPr>
          <a:xfrm>
            <a:off x="290520" y="318960"/>
            <a:ext cx="1380960" cy="4690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99" name="PlaceHolder 1"/>
          <p:cNvSpPr>
            <a:spLocks noGrp="1"/>
          </p:cNvSpPr>
          <p:nvPr>
            <p:ph type="subTitle"/>
          </p:nvPr>
        </p:nvSpPr>
        <p:spPr>
          <a:xfrm>
            <a:off x="720000" y="1269720"/>
            <a:ext cx="10257480" cy="477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algn="just" defTabSz="91440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ru-RU" sz="2000" strike="noStrike" u="none">
                <a:solidFill>
                  <a:schemeClr val="dk1"/>
                </a:solidFill>
                <a:effectLst/>
                <a:uFillTx/>
                <a:latin typeface="Times New Roman"/>
              </a:rPr>
              <a:t>Ввиду того, что проблема нестабильности траектории существенна для РСА авиационного базирования, на данный момент разработаны различные подходы к компенсации ТН, которые можно разделить на 2 класса: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just" defTabSz="91440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ru-RU" sz="2000" strike="noStrike" u="none">
                <a:solidFill>
                  <a:schemeClr val="dk1"/>
                </a:solidFill>
                <a:effectLst/>
                <a:uFillTx/>
                <a:latin typeface="Times New Roman"/>
              </a:rPr>
              <a:t>1. Основанные на процедуре автофокусировки.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just" defTabSz="91440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ru-RU" sz="20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Microsoft YaHei"/>
              </a:rPr>
              <a:t>Данные методы являются классическим способом компенсации, их реализации представлены, например, в [</a:t>
            </a:r>
            <a:r>
              <a:rPr b="1" i="1" lang="ru-RU" sz="20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Times New Roman"/>
              </a:rPr>
              <a:t>Верба В. С.</a:t>
            </a:r>
            <a:r>
              <a:rPr b="1" lang="ru-RU" sz="20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Times New Roman"/>
              </a:rPr>
              <a:t> [и др.]. Радиолокационные системы землеобзора космического базирования].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just" defTabSz="91440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ru-RU" sz="20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Times New Roman"/>
              </a:rPr>
              <a:t>2. Основанные на применении фазовых множителей.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just" defTabSz="91440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ru-RU" sz="20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Microsoft YaHei"/>
              </a:rPr>
              <a:t>Данный подход основан на использовании навигационной информации о траектории носителя РСА и в последнее время получил активное развитие благодаря повышению точности навигационных систем. Различные алгоритмы, основанные на данном подходе, представлены в статьях [</a:t>
            </a:r>
            <a:r>
              <a:rPr b="1" i="1" lang="ru-RU" sz="20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Times New Roman"/>
              </a:rPr>
              <a:t>Reigber A.</a:t>
            </a:r>
            <a:r>
              <a:rPr b="1" lang="ru-RU" sz="20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Times New Roman"/>
              </a:rPr>
              <a:t> [et al.]. Very-High-Resolution Airborne Synthetic Aperture Radar Imaging: Signal Processing and Applications</a:t>
            </a:r>
            <a:r>
              <a:rPr b="1" lang="ru-RU" sz="20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Microsoft YaHei"/>
              </a:rPr>
              <a:t>], [</a:t>
            </a:r>
            <a:r>
              <a:rPr b="1" i="1" lang="ru-RU" sz="20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Times New Roman"/>
              </a:rPr>
              <a:t>Zaugg E. C., Long D. G.</a:t>
            </a:r>
            <a:r>
              <a:rPr b="1" lang="ru-RU" sz="20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Times New Roman"/>
              </a:rPr>
              <a:t> Theory and Application of Motion Compensation for LFM-CW SAR</a:t>
            </a:r>
            <a:r>
              <a:rPr b="1" lang="ru-RU" sz="20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Microsoft YaHei"/>
              </a:rPr>
              <a:t>], [</a:t>
            </a:r>
            <a:r>
              <a:rPr b="1" i="1" lang="ru-RU" sz="20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Times New Roman"/>
              </a:rPr>
              <a:t>Zaugg E. C., Long D. G.</a:t>
            </a:r>
            <a:r>
              <a:rPr b="1" lang="ru-RU" sz="20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Times New Roman"/>
              </a:rPr>
              <a:t> Generalized SAR processing and motion compensation].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just" defTabSz="91440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just" defTabSz="91440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0" name="Прямоугольник 85"/>
          <p:cNvSpPr/>
          <p:nvPr/>
        </p:nvSpPr>
        <p:spPr>
          <a:xfrm>
            <a:off x="11700000" y="6233040"/>
            <a:ext cx="331200" cy="453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fld id="{4319B301-663E-477B-AD88-B3B97A443FDA}" type="slidenum">
              <a:rPr b="0" lang="ru-RU" sz="2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&lt;номер&gt;</a:t>
            </a:fld>
            <a:endParaRPr b="0" lang="ru-RU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4;p15"/>
          <p:cNvSpPr/>
          <p:nvPr/>
        </p:nvSpPr>
        <p:spPr>
          <a:xfrm>
            <a:off x="2697840" y="183960"/>
            <a:ext cx="7084080" cy="82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r>
              <a:rPr b="1" lang="ru-RU" sz="2800" strike="noStrike" u="none">
                <a:solidFill>
                  <a:srgbClr val="000000"/>
                </a:solidFill>
                <a:effectLst/>
                <a:uFillTx/>
                <a:latin typeface="Times New Roman"/>
                <a:ea typeface="Times New Roman"/>
              </a:rPr>
              <a:t>Постановка задачи исследования</a:t>
            </a: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02" name="Google Shape;105;p15" descr=""/>
          <p:cNvPicPr/>
          <p:nvPr/>
        </p:nvPicPr>
        <p:blipFill>
          <a:blip r:embed="rId1"/>
          <a:stretch/>
        </p:blipFill>
        <p:spPr>
          <a:xfrm>
            <a:off x="10112760" y="-176760"/>
            <a:ext cx="2136240" cy="14418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03" name="Google Shape;106;p15" descr=""/>
          <p:cNvPicPr/>
          <p:nvPr/>
        </p:nvPicPr>
        <p:blipFill>
          <a:blip r:embed="rId2"/>
          <a:stretch/>
        </p:blipFill>
        <p:spPr>
          <a:xfrm>
            <a:off x="290520" y="318960"/>
            <a:ext cx="1380960" cy="4690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04" name="PlaceHolder 1"/>
          <p:cNvSpPr>
            <a:spLocks noGrp="1"/>
          </p:cNvSpPr>
          <p:nvPr>
            <p:ph type="subTitle"/>
          </p:nvPr>
        </p:nvSpPr>
        <p:spPr>
          <a:xfrm>
            <a:off x="1599120" y="1269720"/>
            <a:ext cx="8765280" cy="3748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algn="just" defTabSz="91440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ru-RU" sz="20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Times New Roman"/>
              </a:rPr>
              <a:t>Таким образом, для достижения заданной цели требуется: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-457200" algn="just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1" lang="ru-RU" sz="20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Times New Roman"/>
              </a:rPr>
              <a:t>Реализовать модель сигнала РСА и провести симуляции при различных входных параметрах — амплитуде и частоте ТН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-457200" algn="just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1" lang="ru-RU" sz="20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Times New Roman"/>
              </a:rPr>
              <a:t>Определить критерий качества РЛИ на основании параметров функции отклика точечной цели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-457200" algn="just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1" lang="ru-RU" sz="20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Times New Roman"/>
              </a:rPr>
              <a:t>На основании данного критерия провести анализ работы алгоритмов компенсации и пределы их применимости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5" name="Прямоугольник 90"/>
          <p:cNvSpPr/>
          <p:nvPr/>
        </p:nvSpPr>
        <p:spPr>
          <a:xfrm>
            <a:off x="11700000" y="6233040"/>
            <a:ext cx="331200" cy="453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fld id="{3864774B-ACB8-4F0A-B3D0-361B72248A56}" type="slidenum">
              <a:rPr b="0" lang="ru-RU" sz="2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&lt;номер&gt;</a:t>
            </a:fld>
            <a:endParaRPr b="0" lang="ru-RU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4;p15"/>
          <p:cNvSpPr/>
          <p:nvPr/>
        </p:nvSpPr>
        <p:spPr>
          <a:xfrm>
            <a:off x="2697840" y="183960"/>
            <a:ext cx="7084080" cy="82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r>
              <a:rPr b="1" lang="ru-RU" sz="2800" strike="noStrike" u="none">
                <a:solidFill>
                  <a:srgbClr val="000000"/>
                </a:solidFill>
                <a:effectLst/>
                <a:uFillTx/>
                <a:latin typeface="Times New Roman"/>
                <a:ea typeface="Times New Roman"/>
              </a:rPr>
              <a:t>Анализ теоретических основ решения проблемы</a:t>
            </a: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07" name="Google Shape;105;p15" descr=""/>
          <p:cNvPicPr/>
          <p:nvPr/>
        </p:nvPicPr>
        <p:blipFill>
          <a:blip r:embed="rId1"/>
          <a:stretch/>
        </p:blipFill>
        <p:spPr>
          <a:xfrm>
            <a:off x="10112760" y="-176760"/>
            <a:ext cx="2136240" cy="14418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08" name="Google Shape;106;p15" descr=""/>
          <p:cNvPicPr/>
          <p:nvPr/>
        </p:nvPicPr>
        <p:blipFill>
          <a:blip r:embed="rId2"/>
          <a:stretch/>
        </p:blipFill>
        <p:spPr>
          <a:xfrm>
            <a:off x="290520" y="318960"/>
            <a:ext cx="1380960" cy="4690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09" name="Рисунок 2" descr=""/>
          <p:cNvPicPr/>
          <p:nvPr/>
        </p:nvPicPr>
        <p:blipFill>
          <a:blip r:embed="rId3"/>
          <a:stretch/>
        </p:blipFill>
        <p:spPr>
          <a:xfrm>
            <a:off x="6995880" y="1875600"/>
            <a:ext cx="4423320" cy="29520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10" name="Google Shape;148;p19" descr=""/>
          <p:cNvPicPr/>
          <p:nvPr/>
        </p:nvPicPr>
        <p:blipFill>
          <a:blip r:embed="rId4"/>
          <a:stretch/>
        </p:blipFill>
        <p:spPr>
          <a:xfrm>
            <a:off x="63000" y="1751040"/>
            <a:ext cx="7124040" cy="33926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11" name="Google Shape;137;p18"/>
          <p:cNvSpPr/>
          <p:nvPr/>
        </p:nvSpPr>
        <p:spPr>
          <a:xfrm>
            <a:off x="6917400" y="4831920"/>
            <a:ext cx="4261320" cy="40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0" i="1" lang="ru-RU" sz="1800" strike="noStrike" u="none">
                <a:solidFill>
                  <a:schemeClr val="dk1"/>
                </a:solidFill>
                <a:effectLst/>
                <a:uFillTx/>
                <a:latin typeface="Calibri"/>
                <a:ea typeface="Calibri"/>
              </a:rPr>
              <a:t>Геометрия искажения траектории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2" name="Прямоугольник 97"/>
          <p:cNvSpPr/>
          <p:nvPr/>
        </p:nvSpPr>
        <p:spPr>
          <a:xfrm>
            <a:off x="11700000" y="6233040"/>
            <a:ext cx="331200" cy="453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fld id="{217C1FC1-7C5A-4E3B-AC3F-4865FF2C6A1B}" type="slidenum">
              <a:rPr b="0" lang="ru-RU" sz="2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&lt;номер&gt;</a:t>
            </a:fld>
            <a:endParaRPr b="0" lang="ru-RU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2;p16"/>
          <p:cNvSpPr/>
          <p:nvPr/>
        </p:nvSpPr>
        <p:spPr>
          <a:xfrm>
            <a:off x="2697840" y="183960"/>
            <a:ext cx="7084080" cy="82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r>
              <a:rPr b="1" lang="ru-RU" sz="2800" strike="noStrike" u="none">
                <a:solidFill>
                  <a:srgbClr val="000000"/>
                </a:solidFill>
                <a:effectLst/>
                <a:uFillTx/>
                <a:latin typeface="Times New Roman"/>
                <a:ea typeface="Times New Roman"/>
              </a:rPr>
              <a:t>Анализ существующих подходов</a:t>
            </a: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14" name="Google Shape;113;p16" descr=""/>
          <p:cNvPicPr/>
          <p:nvPr/>
        </p:nvPicPr>
        <p:blipFill>
          <a:blip r:embed="rId1"/>
          <a:stretch/>
        </p:blipFill>
        <p:spPr>
          <a:xfrm>
            <a:off x="10112760" y="-176760"/>
            <a:ext cx="2136240" cy="14418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15" name="Google Shape;114;p16" descr=""/>
          <p:cNvPicPr/>
          <p:nvPr/>
        </p:nvPicPr>
        <p:blipFill>
          <a:blip r:embed="rId2"/>
          <a:stretch/>
        </p:blipFill>
        <p:spPr>
          <a:xfrm>
            <a:off x="290520" y="318960"/>
            <a:ext cx="1380960" cy="4690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16" name="Google Shape;118;p16"/>
          <p:cNvSpPr/>
          <p:nvPr/>
        </p:nvSpPr>
        <p:spPr>
          <a:xfrm>
            <a:off x="1264680" y="1166040"/>
            <a:ext cx="2333880" cy="469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1" lang="en-US" sz="20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Times New Roman"/>
              </a:rPr>
              <a:t>Без компенсации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7" name="Google Shape;119;p16"/>
          <p:cNvSpPr/>
          <p:nvPr/>
        </p:nvSpPr>
        <p:spPr>
          <a:xfrm>
            <a:off x="5280480" y="1168200"/>
            <a:ext cx="1990080" cy="469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1" lang="ru-RU" sz="20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Times New Roman"/>
              </a:rPr>
              <a:t>Базовый</a:t>
            </a:r>
            <a:r>
              <a:rPr b="1" lang="en-US" sz="20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Times New Roman"/>
              </a:rPr>
              <a:t> метод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8" name="Google Shape;120;p16"/>
          <p:cNvSpPr/>
          <p:nvPr/>
        </p:nvSpPr>
        <p:spPr>
          <a:xfrm>
            <a:off x="8756280" y="1168200"/>
            <a:ext cx="2850480" cy="469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1" lang="ru-RU" sz="20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Times New Roman"/>
              </a:rPr>
              <a:t>Приближённый</a:t>
            </a:r>
            <a:r>
              <a:rPr b="1" lang="en-US" sz="20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Times New Roman"/>
              </a:rPr>
              <a:t> метод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9" name="Прямоугольник 104"/>
          <p:cNvSpPr/>
          <p:nvPr/>
        </p:nvSpPr>
        <p:spPr>
          <a:xfrm>
            <a:off x="11700000" y="6233040"/>
            <a:ext cx="331200" cy="453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fld id="{5294B48F-AC41-4F75-871F-73C52058EFE5}" type="slidenum">
              <a:rPr b="0" lang="ru-RU" sz="2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&lt;номер&gt;</a:t>
            </a:fld>
            <a:endParaRPr b="0" lang="ru-RU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20" name="" descr=""/>
          <p:cNvPicPr/>
          <p:nvPr/>
        </p:nvPicPr>
        <p:blipFill>
          <a:blip r:embed="rId3"/>
          <a:stretch/>
        </p:blipFill>
        <p:spPr>
          <a:xfrm>
            <a:off x="180000" y="1710720"/>
            <a:ext cx="4300920" cy="42278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21" name="" descr=""/>
          <p:cNvPicPr/>
          <p:nvPr/>
        </p:nvPicPr>
        <p:blipFill>
          <a:blip r:embed="rId4"/>
          <a:stretch/>
        </p:blipFill>
        <p:spPr>
          <a:xfrm>
            <a:off x="8295480" y="1795320"/>
            <a:ext cx="3857400" cy="34426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22" name="" descr=""/>
          <p:cNvPicPr/>
          <p:nvPr/>
        </p:nvPicPr>
        <p:blipFill>
          <a:blip r:embed="rId5"/>
          <a:stretch/>
        </p:blipFill>
        <p:spPr>
          <a:xfrm>
            <a:off x="4421160" y="1710720"/>
            <a:ext cx="3857400" cy="34430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23" name="PlaceHolder 9"/>
          <p:cNvSpPr/>
          <p:nvPr/>
        </p:nvSpPr>
        <p:spPr>
          <a:xfrm>
            <a:off x="1620000" y="5940000"/>
            <a:ext cx="9178560" cy="70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just" defTabSz="914400">
              <a:lnSpc>
                <a:spcPct val="90000"/>
              </a:lnSpc>
              <a:spcBef>
                <a:spcPts val="1191"/>
              </a:spcBef>
              <a:spcAft>
                <a:spcPts val="992"/>
              </a:spcAft>
              <a:tabLst>
                <a:tab algn="l" pos="0"/>
              </a:tabLst>
            </a:pPr>
            <a:r>
              <a:rPr b="1" lang="en-US" sz="2000" strike="noStrike" u="none">
                <a:solidFill>
                  <a:schemeClr val="dk1"/>
                </a:solidFill>
                <a:effectLst/>
                <a:uFillTx/>
                <a:latin typeface="Times New Roman"/>
              </a:rPr>
              <a:t>Цель 1 находится на ближней границе полосы обзора, цель 2 – на середине, цель 3 – на дальней границе полосы.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33;p18"/>
          <p:cNvSpPr/>
          <p:nvPr/>
        </p:nvSpPr>
        <p:spPr>
          <a:xfrm>
            <a:off x="2697840" y="183960"/>
            <a:ext cx="7084080" cy="82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r>
              <a:rPr b="1" lang="ru-RU" sz="2800" strike="noStrike" u="none">
                <a:solidFill>
                  <a:srgbClr val="000000"/>
                </a:solidFill>
                <a:effectLst/>
                <a:uFillTx/>
                <a:latin typeface="Times New Roman"/>
                <a:ea typeface="Times New Roman"/>
              </a:rPr>
              <a:t>Реализация модели сигнала</a:t>
            </a: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25" name="Google Shape;134;p18" descr=""/>
          <p:cNvPicPr/>
          <p:nvPr/>
        </p:nvPicPr>
        <p:blipFill>
          <a:blip r:embed="rId1"/>
          <a:stretch/>
        </p:blipFill>
        <p:spPr>
          <a:xfrm>
            <a:off x="10112760" y="-176760"/>
            <a:ext cx="2136240" cy="14418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26" name="Google Shape;135;p18" descr=""/>
          <p:cNvPicPr/>
          <p:nvPr/>
        </p:nvPicPr>
        <p:blipFill>
          <a:blip r:embed="rId2"/>
          <a:stretch/>
        </p:blipFill>
        <p:spPr>
          <a:xfrm>
            <a:off x="290520" y="318960"/>
            <a:ext cx="1380960" cy="4690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27" name="Google Shape;136;p18"/>
          <p:cNvSpPr/>
          <p:nvPr/>
        </p:nvSpPr>
        <p:spPr>
          <a:xfrm>
            <a:off x="246240" y="5874120"/>
            <a:ext cx="2591280" cy="311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0" i="1" lang="en-US" sz="1800" strike="noStrike" u="none">
                <a:solidFill>
                  <a:schemeClr val="dk1"/>
                </a:solidFill>
                <a:effectLst/>
                <a:uFillTx/>
                <a:latin typeface="Calibri"/>
                <a:ea typeface="Calibri"/>
              </a:rPr>
              <a:t>Блок-схема модели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8" name="Google Shape;137;p18"/>
          <p:cNvSpPr/>
          <p:nvPr/>
        </p:nvSpPr>
        <p:spPr>
          <a:xfrm>
            <a:off x="6891840" y="5874120"/>
            <a:ext cx="2591280" cy="311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0" i="1" lang="ru-RU" sz="1800" strike="noStrike" u="none">
                <a:solidFill>
                  <a:schemeClr val="dk1"/>
                </a:solidFill>
                <a:effectLst/>
                <a:uFillTx/>
                <a:latin typeface="Calibri"/>
                <a:ea typeface="Calibri"/>
              </a:rPr>
              <a:t>Геометрия модели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29" name="Рисунок 1" descr=""/>
          <p:cNvPicPr/>
          <p:nvPr/>
        </p:nvPicPr>
        <p:blipFill>
          <a:blip r:embed="rId3"/>
          <a:stretch/>
        </p:blipFill>
        <p:spPr>
          <a:xfrm>
            <a:off x="0" y="1095480"/>
            <a:ext cx="6777360" cy="47718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30" name="Прямоугольник 114"/>
          <p:cNvSpPr/>
          <p:nvPr/>
        </p:nvSpPr>
        <p:spPr>
          <a:xfrm>
            <a:off x="11700000" y="6233040"/>
            <a:ext cx="331200" cy="453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fld id="{9D34B707-6624-430F-BAB9-AB826348EC00}" type="slidenum">
              <a:rPr b="0" lang="ru-RU" sz="2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&lt;номер&gt;</a:t>
            </a:fld>
            <a:endParaRPr b="0" lang="ru-RU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31" name="" descr=""/>
          <p:cNvPicPr/>
          <p:nvPr/>
        </p:nvPicPr>
        <p:blipFill>
          <a:blip r:embed="rId4"/>
          <a:stretch/>
        </p:blipFill>
        <p:spPr>
          <a:xfrm>
            <a:off x="6781320" y="1696680"/>
            <a:ext cx="5176440" cy="405936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1870</TotalTime>
  <Application>LibreOffice/25.2.4.3$Windows_X86_64 LibreOffice_project/33e196637044ead23f5c3226cde09b47731f7e27</Application>
  <AppVersion>15.0000</AppVersion>
  <Words>855</Words>
  <Paragraphs>96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ru-RU</dc:language>
  <cp:lastModifiedBy/>
  <cp:lastPrinted>2025-06-22T22:50:00Z</cp:lastPrinted>
  <dcterms:modified xsi:type="dcterms:W3CDTF">2025-06-22T22:53:40Z</dcterms:modified>
  <cp:revision>182</cp:revision>
  <dc:subject/>
  <dc:title>Выпускная квалификационная работа  по направлению подготовки бакалавров 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Широкоэкранный</vt:lpwstr>
  </property>
  <property fmtid="{D5CDD505-2E9C-101B-9397-08002B2CF9AE}" pid="3" name="Slides">
    <vt:i4>19</vt:i4>
  </property>
</Properties>
</file>